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1"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nl-NL" smtClean="0"/>
              <a:t>Klik om de stijl te bewerken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1/5/2015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‹nr.›</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pPr/>
              <a:t>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nl-NL" smtClean="0"/>
              <a:t>Klik om de stijl te bewerken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nl-NL" smtClean="0"/>
              <a:t>Klik om de stijl te bewerken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Klik om de modelstijlen te bewerken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nl-NL" smtClean="0"/>
              <a:t>Klik om de stijl te bewerken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nl-NL" smtClean="0"/>
              <a:t>Klik om de stijl te bewerken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nl-NL" smtClean="0"/>
              <a:t>Klik om de stijl te bewerken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nl-NL" smtClean="0"/>
              <a:t>Klik om de stijl te bewerken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nl-NL" smtClean="0"/>
              <a:t>Klik om de stijl te bewerken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pPr/>
              <a:t>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nl-NL" smtClean="0"/>
              <a:t>Klik om de stijl te bewerken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pPr/>
              <a:t>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1/5/2015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kvk.nl/advies-en-informatie/bedrijf-starten-of-overnemen/rechtsvormen/aansprakelijkheid-bij-rechtsvormen/aansprakelijkheid-van-bestuurder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kvk.nl/advies-en-informatie/bedrijf-starten-of-overnemen/rechtsvormen/aansprakelijkheid-bij-rechtsvormen/aansprakelijkheid-echtgenoo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Belasting &amp; Wetgeving</a:t>
            </a:r>
            <a:endParaRPr lang="nl-NL" dirty="0"/>
          </a:p>
        </p:txBody>
      </p:sp>
      <p:sp>
        <p:nvSpPr>
          <p:cNvPr id="3" name="Ondertitel 2"/>
          <p:cNvSpPr>
            <a:spLocks noGrp="1"/>
          </p:cNvSpPr>
          <p:nvPr>
            <p:ph type="subTitle" idx="1"/>
          </p:nvPr>
        </p:nvSpPr>
        <p:spPr>
          <a:xfrm>
            <a:off x="2692398" y="3865415"/>
            <a:ext cx="6815669" cy="1320802"/>
          </a:xfrm>
        </p:spPr>
        <p:txBody>
          <a:bodyPr/>
          <a:lstStyle/>
          <a:p>
            <a:endParaRPr lang="nl-NL" dirty="0"/>
          </a:p>
        </p:txBody>
      </p:sp>
    </p:spTree>
    <p:extLst>
      <p:ext uri="{BB962C8B-B14F-4D97-AF65-F5344CB8AC3E}">
        <p14:creationId xmlns:p14="http://schemas.microsoft.com/office/powerpoint/2010/main" val="14051683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Vof</a:t>
            </a:r>
            <a:endParaRPr lang="nl-NL" dirty="0"/>
          </a:p>
        </p:txBody>
      </p:sp>
      <p:sp>
        <p:nvSpPr>
          <p:cNvPr id="3" name="Tijdelijke aanduiding voor inhoud 2"/>
          <p:cNvSpPr>
            <a:spLocks noGrp="1"/>
          </p:cNvSpPr>
          <p:nvPr>
            <p:ph idx="1"/>
          </p:nvPr>
        </p:nvSpPr>
        <p:spPr/>
        <p:txBody>
          <a:bodyPr/>
          <a:lstStyle/>
          <a:p>
            <a:r>
              <a:rPr lang="nl-NL" dirty="0"/>
              <a:t>Als vennoot </a:t>
            </a:r>
            <a:r>
              <a:rPr lang="nl-NL" dirty="0" smtClean="0"/>
              <a:t>ben je </a:t>
            </a:r>
            <a:r>
              <a:rPr lang="nl-NL" dirty="0"/>
              <a:t>persoonlijk </a:t>
            </a:r>
            <a:r>
              <a:rPr lang="nl-NL" dirty="0">
                <a:hlinkClick r:id="rId2" tooltip="010 Aansprakelijkheid van bestuurders"/>
              </a:rPr>
              <a:t>aansprakelijk</a:t>
            </a:r>
            <a:r>
              <a:rPr lang="nl-NL" dirty="0"/>
              <a:t> voor de schulden van de vof. Ook als een andere vennoot deze heeft gemaakt. De schuldeisers van de zaak kunnen in eerste instantie terecht bij het vermogen van de zaak. Als dit onvoldoende is, kunnen zij aanspraak maken op het </a:t>
            </a:r>
            <a:r>
              <a:rPr lang="nl-NL" dirty="0" err="1"/>
              <a:t>privé-vermogen</a:t>
            </a:r>
            <a:r>
              <a:rPr lang="nl-NL" dirty="0"/>
              <a:t> van </a:t>
            </a:r>
            <a:r>
              <a:rPr lang="nl-NL" dirty="0" smtClean="0"/>
              <a:t>jou </a:t>
            </a:r>
            <a:r>
              <a:rPr lang="nl-NL" dirty="0"/>
              <a:t>en </a:t>
            </a:r>
            <a:r>
              <a:rPr lang="nl-NL" dirty="0" smtClean="0"/>
              <a:t>je </a:t>
            </a:r>
            <a:r>
              <a:rPr lang="nl-NL" dirty="0"/>
              <a:t>echtgenoot</a:t>
            </a:r>
            <a:r>
              <a:rPr lang="nl-NL" dirty="0" smtClean="0"/>
              <a:t>.</a:t>
            </a:r>
          </a:p>
          <a:p>
            <a:r>
              <a:rPr lang="nl-NL" dirty="0" smtClean="0"/>
              <a:t>Je </a:t>
            </a:r>
            <a:r>
              <a:rPr lang="nl-NL" dirty="0"/>
              <a:t>moet </a:t>
            </a:r>
            <a:r>
              <a:rPr lang="nl-NL" dirty="0" smtClean="0"/>
              <a:t>de </a:t>
            </a:r>
            <a:r>
              <a:rPr lang="nl-NL" dirty="0"/>
              <a:t>vof </a:t>
            </a:r>
            <a:r>
              <a:rPr lang="nl-NL" dirty="0" smtClean="0">
                <a:solidFill>
                  <a:schemeClr val="tx1"/>
                </a:solidFill>
              </a:rPr>
              <a:t>inschrijven</a:t>
            </a:r>
            <a:r>
              <a:rPr lang="nl-NL" dirty="0" smtClean="0"/>
              <a:t> </a:t>
            </a:r>
            <a:r>
              <a:rPr lang="nl-NL" dirty="0"/>
              <a:t>in het Handelsregister van de KvK. </a:t>
            </a:r>
          </a:p>
        </p:txBody>
      </p:sp>
    </p:spTree>
    <p:extLst>
      <p:ext uri="{BB962C8B-B14F-4D97-AF65-F5344CB8AC3E}">
        <p14:creationId xmlns:p14="http://schemas.microsoft.com/office/powerpoint/2010/main" val="408416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Man-vrouwfirma</a:t>
            </a:r>
            <a:endParaRPr lang="nl-NL" dirty="0"/>
          </a:p>
        </p:txBody>
      </p:sp>
      <p:sp>
        <p:nvSpPr>
          <p:cNvPr id="3" name="Tijdelijke aanduiding voor inhoud 2"/>
          <p:cNvSpPr>
            <a:spLocks noGrp="1"/>
          </p:cNvSpPr>
          <p:nvPr>
            <p:ph idx="1"/>
          </p:nvPr>
        </p:nvSpPr>
        <p:spPr/>
        <p:txBody>
          <a:bodyPr>
            <a:normAutofit lnSpcReduction="10000"/>
          </a:bodyPr>
          <a:lstStyle/>
          <a:p>
            <a:r>
              <a:rPr lang="nl-NL" dirty="0"/>
              <a:t>Een man-vrouwfirma is een vof tussen partners. Als de Belastingdienst de beide partners als zelfstandig ondernemer ziet, dan levert dit dubbel belastingvoordeel op. Nadeel van een man-vrouwfirma is dat beiden aansprakelijk zijn met hun </a:t>
            </a:r>
            <a:r>
              <a:rPr lang="nl-NL" dirty="0" err="1"/>
              <a:t>privé-vermogen</a:t>
            </a:r>
            <a:r>
              <a:rPr lang="nl-NL" dirty="0"/>
              <a:t> en </a:t>
            </a:r>
            <a:r>
              <a:rPr lang="nl-NL" dirty="0">
                <a:hlinkClick r:id="rId2" tooltip="020 Aansprakelijkheid echtgenoot"/>
              </a:rPr>
              <a:t>huwelijkse voorwaarden</a:t>
            </a:r>
            <a:r>
              <a:rPr lang="nl-NL" dirty="0"/>
              <a:t> dus geen effect hebben</a:t>
            </a:r>
            <a:r>
              <a:rPr lang="nl-NL" dirty="0" smtClean="0"/>
              <a:t>.</a:t>
            </a:r>
          </a:p>
          <a:p>
            <a:r>
              <a:rPr lang="nl-NL" dirty="0" smtClean="0"/>
              <a:t>Uittreden of overlijden van een vennoot</a:t>
            </a:r>
            <a:r>
              <a:rPr lang="en-US" dirty="0" smtClean="0"/>
              <a:t>:</a:t>
            </a:r>
            <a:r>
              <a:rPr lang="nl-NL" dirty="0" smtClean="0"/>
              <a:t> </a:t>
            </a:r>
            <a:r>
              <a:rPr lang="nl-NL" dirty="0"/>
              <a:t>Als een vennoot stopt of overlijdt, dan eindigt de vof. </a:t>
            </a:r>
            <a:r>
              <a:rPr lang="nl-NL" dirty="0" smtClean="0"/>
              <a:t>Wil je </a:t>
            </a:r>
            <a:r>
              <a:rPr lang="nl-NL" dirty="0"/>
              <a:t>dat de vof toch blijft bestaan na het wegvallen van een vennoot? Regel dit dan in het vennootschapscontract. De vof kan dan bijvoorbeeld doorgaan met een nieuwe vennoot, of als eenmanszaak.</a:t>
            </a:r>
            <a:endParaRPr lang="en-US" dirty="0" smtClean="0"/>
          </a:p>
        </p:txBody>
      </p:sp>
    </p:spTree>
    <p:extLst>
      <p:ext uri="{BB962C8B-B14F-4D97-AF65-F5344CB8AC3E}">
        <p14:creationId xmlns:p14="http://schemas.microsoft.com/office/powerpoint/2010/main" val="322721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Maatschap</a:t>
            </a:r>
            <a:endParaRPr lang="nl-NL" dirty="0"/>
          </a:p>
        </p:txBody>
      </p:sp>
      <p:sp>
        <p:nvSpPr>
          <p:cNvPr id="3" name="Tijdelijke aanduiding voor inhoud 2"/>
          <p:cNvSpPr>
            <a:spLocks noGrp="1"/>
          </p:cNvSpPr>
          <p:nvPr>
            <p:ph idx="1"/>
          </p:nvPr>
        </p:nvSpPr>
        <p:spPr>
          <a:xfrm>
            <a:off x="1295401" y="2556932"/>
            <a:ext cx="9601196" cy="3569548"/>
          </a:xfrm>
        </p:spPr>
        <p:txBody>
          <a:bodyPr>
            <a:normAutofit fontScale="92500" lnSpcReduction="20000"/>
          </a:bodyPr>
          <a:lstStyle/>
          <a:p>
            <a:r>
              <a:rPr lang="nl-NL" dirty="0" smtClean="0"/>
              <a:t>Als je je beroep samen met anderen als zelfstandig ondernemer uit wil voeren kun je kiezen voor een maatschap.</a:t>
            </a:r>
          </a:p>
          <a:p>
            <a:r>
              <a:rPr lang="nl-NL" dirty="0" smtClean="0"/>
              <a:t>Voorbeelden: tandartsen, architecten, fysiotherapeuten, advocaten, dierenartsen.</a:t>
            </a:r>
          </a:p>
          <a:p>
            <a:r>
              <a:rPr lang="nl-NL" dirty="0" smtClean="0"/>
              <a:t>In een maatschap beoefen je je beroep samen met partners (maten) onder een gemeenschappelijke naam</a:t>
            </a:r>
            <a:r>
              <a:rPr lang="en-US" dirty="0" smtClean="0"/>
              <a:t>.</a:t>
            </a:r>
          </a:p>
          <a:p>
            <a:r>
              <a:rPr lang="nl-NL" dirty="0"/>
              <a:t>Kenmerken van een maatschap:</a:t>
            </a:r>
          </a:p>
          <a:p>
            <a:pPr lvl="1"/>
            <a:r>
              <a:rPr lang="nl-NL" dirty="0" smtClean="0"/>
              <a:t>Je </a:t>
            </a:r>
            <a:r>
              <a:rPr lang="nl-NL" dirty="0"/>
              <a:t>werkt min of meer op basis van gelijkwaardigheid samen.</a:t>
            </a:r>
          </a:p>
          <a:p>
            <a:pPr lvl="1"/>
            <a:r>
              <a:rPr lang="nl-NL" dirty="0"/>
              <a:t>Elke maat brengt iets in (zoals arbeid, geld of goederen).</a:t>
            </a:r>
          </a:p>
          <a:p>
            <a:pPr lvl="1"/>
            <a:r>
              <a:rPr lang="nl-NL" dirty="0"/>
              <a:t>De maatschap is gericht op financieel voordeel. De maten delen het voordeel.</a:t>
            </a:r>
          </a:p>
          <a:p>
            <a:endParaRPr lang="en-US" dirty="0" smtClean="0"/>
          </a:p>
          <a:p>
            <a:endParaRPr lang="nl-NL" dirty="0"/>
          </a:p>
        </p:txBody>
      </p:sp>
    </p:spTree>
    <p:extLst>
      <p:ext uri="{BB962C8B-B14F-4D97-AF65-F5344CB8AC3E}">
        <p14:creationId xmlns:p14="http://schemas.microsoft.com/office/powerpoint/2010/main" val="3991612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Maatschapscontract</a:t>
            </a:r>
            <a:endParaRPr lang="nl-NL" dirty="0"/>
          </a:p>
        </p:txBody>
      </p:sp>
      <p:sp>
        <p:nvSpPr>
          <p:cNvPr id="3" name="Tijdelijke aanduiding voor inhoud 2"/>
          <p:cNvSpPr>
            <a:spLocks noGrp="1"/>
          </p:cNvSpPr>
          <p:nvPr>
            <p:ph idx="1"/>
          </p:nvPr>
        </p:nvSpPr>
        <p:spPr/>
        <p:txBody>
          <a:bodyPr>
            <a:normAutofit fontScale="85000" lnSpcReduction="20000"/>
          </a:bodyPr>
          <a:lstStyle/>
          <a:p>
            <a:r>
              <a:rPr lang="nl-NL" dirty="0" smtClean="0"/>
              <a:t>Je </a:t>
            </a:r>
            <a:r>
              <a:rPr lang="nl-NL" dirty="0"/>
              <a:t>hoeft geen maatschapscontract op te stellen, maar dit is wel aan te raden. Als </a:t>
            </a:r>
            <a:r>
              <a:rPr lang="nl-NL" dirty="0" smtClean="0"/>
              <a:t>je </a:t>
            </a:r>
            <a:r>
              <a:rPr lang="nl-NL" dirty="0"/>
              <a:t>de afspraken goed vastlegt, dan weet </a:t>
            </a:r>
            <a:r>
              <a:rPr lang="nl-NL" dirty="0" smtClean="0"/>
              <a:t>je </a:t>
            </a:r>
            <a:r>
              <a:rPr lang="nl-NL" dirty="0"/>
              <a:t>precies waar </a:t>
            </a:r>
            <a:r>
              <a:rPr lang="nl-NL" dirty="0" smtClean="0"/>
              <a:t>je </a:t>
            </a:r>
            <a:r>
              <a:rPr lang="nl-NL" dirty="0"/>
              <a:t>aan toe bent. Een contract is ook een bewijsmiddel naar zakenpartners of de Belastingdienst. In een maatschapscontract zet </a:t>
            </a:r>
            <a:r>
              <a:rPr lang="nl-NL" dirty="0" smtClean="0"/>
              <a:t>je bijvoorbeeld:</a:t>
            </a:r>
          </a:p>
          <a:p>
            <a:r>
              <a:rPr lang="nl-NL" dirty="0" smtClean="0"/>
              <a:t>Wie </a:t>
            </a:r>
            <a:r>
              <a:rPr lang="nl-NL" dirty="0"/>
              <a:t>de maten zijn en wat ze inbrengen, zoals geld en arbeid;</a:t>
            </a:r>
          </a:p>
          <a:p>
            <a:r>
              <a:rPr lang="nl-NL" dirty="0" smtClean="0"/>
              <a:t>De </a:t>
            </a:r>
            <a:r>
              <a:rPr lang="nl-NL" dirty="0"/>
              <a:t>winstverdeling: deze is op basis van de inbreng, tenzij </a:t>
            </a:r>
            <a:r>
              <a:rPr lang="nl-NL" dirty="0" smtClean="0"/>
              <a:t>je </a:t>
            </a:r>
            <a:r>
              <a:rPr lang="nl-NL" dirty="0"/>
              <a:t>iets anders hierover vastlegt. </a:t>
            </a:r>
            <a:r>
              <a:rPr lang="nl-NL" dirty="0" smtClean="0"/>
              <a:t>Je </a:t>
            </a:r>
            <a:r>
              <a:rPr lang="nl-NL" dirty="0"/>
              <a:t>mag niet afspreken dat één maat alle winst krijgt;</a:t>
            </a:r>
          </a:p>
          <a:p>
            <a:r>
              <a:rPr lang="nl-NL" dirty="0" smtClean="0"/>
              <a:t>Hoe je </a:t>
            </a:r>
            <a:r>
              <a:rPr lang="nl-NL" dirty="0"/>
              <a:t>de bevoegdheden verdeelt. Elke maat kan 'beheersdaden verrichten, deze horen bij de dagelijkse gang van zaken. Andere handelingen, zoals een dure aankoop, moeten de maten gezamenlijk verrichten. In het maatschapscontract </a:t>
            </a:r>
            <a:r>
              <a:rPr lang="nl-NL" dirty="0" smtClean="0"/>
              <a:t>kun je </a:t>
            </a:r>
            <a:r>
              <a:rPr lang="nl-NL" dirty="0"/>
              <a:t>de bevoegdheden anders regelen.</a:t>
            </a:r>
          </a:p>
          <a:p>
            <a:endParaRPr lang="nl-NL" dirty="0"/>
          </a:p>
        </p:txBody>
      </p:sp>
    </p:spTree>
    <p:extLst>
      <p:ext uri="{BB962C8B-B14F-4D97-AF65-F5344CB8AC3E}">
        <p14:creationId xmlns:p14="http://schemas.microsoft.com/office/powerpoint/2010/main" val="379852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Maatschap</a:t>
            </a:r>
            <a:endParaRPr lang="nl-NL" dirty="0"/>
          </a:p>
        </p:txBody>
      </p:sp>
      <p:sp>
        <p:nvSpPr>
          <p:cNvPr id="3" name="Tijdelijke aanduiding voor inhoud 2"/>
          <p:cNvSpPr>
            <a:spLocks noGrp="1"/>
          </p:cNvSpPr>
          <p:nvPr>
            <p:ph idx="1"/>
          </p:nvPr>
        </p:nvSpPr>
        <p:spPr/>
        <p:txBody>
          <a:bodyPr>
            <a:normAutofit fontScale="92500" lnSpcReduction="20000"/>
          </a:bodyPr>
          <a:lstStyle/>
          <a:p>
            <a:r>
              <a:rPr lang="nl-NL" dirty="0" smtClean="0"/>
              <a:t>Oprichting: Je </a:t>
            </a:r>
            <a:r>
              <a:rPr lang="nl-NL" dirty="0"/>
              <a:t>moet </a:t>
            </a:r>
            <a:r>
              <a:rPr lang="nl-NL" dirty="0" smtClean="0"/>
              <a:t>de maatschap </a:t>
            </a:r>
            <a:r>
              <a:rPr lang="nl-NL" dirty="0" smtClean="0">
                <a:solidFill>
                  <a:schemeClr val="tx1"/>
                </a:solidFill>
              </a:rPr>
              <a:t>inschrijven</a:t>
            </a:r>
            <a:r>
              <a:rPr lang="nl-NL" dirty="0" smtClean="0"/>
              <a:t> </a:t>
            </a:r>
            <a:r>
              <a:rPr lang="nl-NL" dirty="0"/>
              <a:t>in het Handelsregister</a:t>
            </a:r>
            <a:r>
              <a:rPr lang="nl-NL" dirty="0" smtClean="0"/>
              <a:t>.</a:t>
            </a:r>
          </a:p>
          <a:p>
            <a:r>
              <a:rPr lang="nl-NL" dirty="0" smtClean="0"/>
              <a:t>Aansprakelijkheid</a:t>
            </a:r>
            <a:r>
              <a:rPr lang="en-US" dirty="0" smtClean="0"/>
              <a:t>: </a:t>
            </a:r>
            <a:r>
              <a:rPr lang="nl-NL" dirty="0" smtClean="0"/>
              <a:t>Je </a:t>
            </a:r>
            <a:r>
              <a:rPr lang="nl-NL" dirty="0"/>
              <a:t>gaat alleen verplichtingen aan voor </a:t>
            </a:r>
            <a:r>
              <a:rPr lang="nl-NL" dirty="0" smtClean="0"/>
              <a:t>jezelf </a:t>
            </a:r>
            <a:r>
              <a:rPr lang="nl-NL" dirty="0"/>
              <a:t>en niet voor de andere maten. Behalve in deze gevallen:</a:t>
            </a:r>
          </a:p>
          <a:p>
            <a:pPr lvl="1"/>
            <a:r>
              <a:rPr lang="nl-NL" dirty="0"/>
              <a:t>De maten hebben elkaar in een maatschapscontract een volmacht gegeven. </a:t>
            </a:r>
          </a:p>
          <a:p>
            <a:pPr lvl="1"/>
            <a:r>
              <a:rPr lang="nl-NL" dirty="0"/>
              <a:t>De maten hebben samen besloten een handeling of transactie te verrichten. Bijvoorbeeld om een receptioniste aan te nemen of praktijkruimte te huren.</a:t>
            </a:r>
          </a:p>
          <a:p>
            <a:r>
              <a:rPr lang="nl-NL" dirty="0"/>
              <a:t>De maten zijn dan met hun </a:t>
            </a:r>
            <a:r>
              <a:rPr lang="nl-NL" dirty="0" err="1"/>
              <a:t>privé-vermogen</a:t>
            </a:r>
            <a:r>
              <a:rPr lang="nl-NL" dirty="0"/>
              <a:t> aansprakelijk voor de schulden van de maatschap. Schuldeisers kunnen uitsluitend voor gelijke delen terecht bij de maten en hebben geen voorrang op privé-schuldeisers. Als een maat onbevoegd handelt, dan zijn de anderen in principe niet </a:t>
            </a:r>
            <a:r>
              <a:rPr lang="nl-NL" dirty="0" smtClean="0"/>
              <a:t>aansprakelijk.</a:t>
            </a:r>
            <a:endParaRPr lang="nl-NL" dirty="0"/>
          </a:p>
        </p:txBody>
      </p:sp>
    </p:spTree>
    <p:extLst>
      <p:ext uri="{BB962C8B-B14F-4D97-AF65-F5344CB8AC3E}">
        <p14:creationId xmlns:p14="http://schemas.microsoft.com/office/powerpoint/2010/main" val="347499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Maatschap</a:t>
            </a:r>
            <a:endParaRPr lang="nl-NL" dirty="0"/>
          </a:p>
        </p:txBody>
      </p:sp>
      <p:sp>
        <p:nvSpPr>
          <p:cNvPr id="3" name="Tijdelijke aanduiding voor inhoud 2"/>
          <p:cNvSpPr>
            <a:spLocks noGrp="1"/>
          </p:cNvSpPr>
          <p:nvPr>
            <p:ph idx="1"/>
          </p:nvPr>
        </p:nvSpPr>
        <p:spPr/>
        <p:txBody>
          <a:bodyPr/>
          <a:lstStyle/>
          <a:p>
            <a:r>
              <a:rPr lang="nl-NL" dirty="0"/>
              <a:t>De maatschap is ook geschikt voor </a:t>
            </a:r>
            <a:r>
              <a:rPr lang="nl-NL" b="1" i="1" dirty="0"/>
              <a:t>echtgenoten of partners</a:t>
            </a:r>
            <a:r>
              <a:rPr lang="nl-NL" dirty="0"/>
              <a:t>. </a:t>
            </a:r>
            <a:endParaRPr lang="nl-NL" dirty="0" smtClean="0"/>
          </a:p>
          <a:p>
            <a:r>
              <a:rPr lang="nl-NL" dirty="0" smtClean="0"/>
              <a:t>Beëindiging van een maatschap</a:t>
            </a:r>
            <a:r>
              <a:rPr lang="en-US" dirty="0" smtClean="0"/>
              <a:t>: </a:t>
            </a:r>
            <a:r>
              <a:rPr lang="nl-NL" dirty="0"/>
              <a:t>De maatschap eindigt als een maat uittreedt of overlijdt. Om het voortbestaan van de maatschap veilig te stellen, </a:t>
            </a:r>
            <a:r>
              <a:rPr lang="nl-NL" dirty="0" smtClean="0"/>
              <a:t>kun je in</a:t>
            </a:r>
            <a:r>
              <a:rPr lang="nl-NL" dirty="0"/>
              <a:t> maatschapscontract regelen dat de overblijvende maten de maatschap (eventueel met een nieuwe maat) kunnen voortzetten. Als een maatschap eindigt, dan wordt deze ontbonden. Er vindt vereffening plaats volgens dezelfde regels als bij de </a:t>
            </a:r>
            <a:r>
              <a:rPr lang="nl-NL" dirty="0" smtClean="0"/>
              <a:t>vof</a:t>
            </a:r>
            <a:r>
              <a:rPr lang="nl-NL" dirty="0"/>
              <a:t>.</a:t>
            </a:r>
          </a:p>
        </p:txBody>
      </p:sp>
    </p:spTree>
    <p:extLst>
      <p:ext uri="{BB962C8B-B14F-4D97-AF65-F5344CB8AC3E}">
        <p14:creationId xmlns:p14="http://schemas.microsoft.com/office/powerpoint/2010/main" val="42252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Stille maatschap/openbare maatschap</a:t>
            </a:r>
            <a:endParaRPr lang="nl-NL" dirty="0"/>
          </a:p>
        </p:txBody>
      </p:sp>
      <p:sp>
        <p:nvSpPr>
          <p:cNvPr id="3" name="Tijdelijke aanduiding voor inhoud 2"/>
          <p:cNvSpPr>
            <a:spLocks noGrp="1"/>
          </p:cNvSpPr>
          <p:nvPr>
            <p:ph idx="1"/>
          </p:nvPr>
        </p:nvSpPr>
        <p:spPr/>
        <p:txBody>
          <a:bodyPr>
            <a:normAutofit fontScale="77500" lnSpcReduction="20000"/>
          </a:bodyPr>
          <a:lstStyle/>
          <a:p>
            <a:r>
              <a:rPr lang="nl-NL" b="1" dirty="0"/>
              <a:t>Voorbeeld stille maatschap:</a:t>
            </a:r>
          </a:p>
          <a:p>
            <a:pPr marL="0" indent="0">
              <a:buNone/>
            </a:pPr>
            <a:r>
              <a:rPr lang="nl-NL" dirty="0" smtClean="0"/>
              <a:t>	Hierbij </a:t>
            </a:r>
            <a:r>
              <a:rPr lang="nl-NL" dirty="0"/>
              <a:t>kan o.a. worden gedacht aan bijvoorbeeld een praktijk van verschillende </a:t>
            </a:r>
            <a:r>
              <a:rPr lang="nl-NL" dirty="0" err="1" smtClean="0"/>
              <a:t>doktoren</a:t>
            </a:r>
            <a:r>
              <a:rPr lang="nl-NL" dirty="0" smtClean="0"/>
              <a:t> (ook 	dierenartsen), </a:t>
            </a:r>
            <a:r>
              <a:rPr lang="nl-NL" dirty="0"/>
              <a:t>die samen in hetzelfde gebouw gevestigd zijn en een gezamenlijke secretaresse </a:t>
            </a:r>
            <a:r>
              <a:rPr lang="nl-NL" dirty="0" smtClean="0"/>
              <a:t>	hebben</a:t>
            </a:r>
            <a:r>
              <a:rPr lang="nl-NL" dirty="0"/>
              <a:t>, enz. De </a:t>
            </a:r>
            <a:r>
              <a:rPr lang="nl-NL" dirty="0" err="1"/>
              <a:t>doktoren</a:t>
            </a:r>
            <a:r>
              <a:rPr lang="nl-NL" dirty="0"/>
              <a:t> hebben allemaal hun eigen praktijk, maar delen algemene kosten. Ze </a:t>
            </a:r>
            <a:r>
              <a:rPr lang="nl-NL" dirty="0" smtClean="0"/>
              <a:t>	drijven </a:t>
            </a:r>
            <a:r>
              <a:rPr lang="nl-NL" dirty="0"/>
              <a:t>dus niet gezamenlijk één firma. Dit type maatschap wordt de stille maatschap genoemd.</a:t>
            </a:r>
            <a:br>
              <a:rPr lang="nl-NL" dirty="0"/>
            </a:br>
            <a:r>
              <a:rPr lang="nl-NL" dirty="0"/>
              <a:t> </a:t>
            </a:r>
          </a:p>
          <a:p>
            <a:r>
              <a:rPr lang="nl-NL" b="1" dirty="0"/>
              <a:t>Voorbeeld openbare maatschap:</a:t>
            </a:r>
          </a:p>
          <a:p>
            <a:pPr marL="0" indent="0">
              <a:buNone/>
            </a:pPr>
            <a:r>
              <a:rPr lang="nl-NL" dirty="0" smtClean="0"/>
              <a:t>	Ook </a:t>
            </a:r>
            <a:r>
              <a:rPr lang="nl-NL" dirty="0"/>
              <a:t>advocaten maken veelvuldig gebruik van de maatschap, maar in tegenstelling tot het </a:t>
            </a:r>
            <a:r>
              <a:rPr lang="nl-NL" dirty="0" smtClean="0"/>
              <a:t>	bovenstaande </a:t>
            </a:r>
            <a:r>
              <a:rPr lang="nl-NL" dirty="0"/>
              <a:t>voorbeeld gebruiken advocaten vaak wel een gezamenlijke naam, doch voert in </a:t>
            </a:r>
            <a:r>
              <a:rPr lang="nl-NL" dirty="0" smtClean="0"/>
              <a:t>	principe </a:t>
            </a:r>
            <a:r>
              <a:rPr lang="nl-NL" dirty="0"/>
              <a:t>elke advocaat wel degelijk een eigen praktijk. Dit type maatschap wordt de openbare </a:t>
            </a:r>
            <a:r>
              <a:rPr lang="nl-NL" dirty="0" smtClean="0"/>
              <a:t>	maatschap </a:t>
            </a:r>
            <a:r>
              <a:rPr lang="nl-NL" dirty="0"/>
              <a:t>genoemd.</a:t>
            </a:r>
          </a:p>
          <a:p>
            <a:endParaRPr lang="nl-NL" dirty="0"/>
          </a:p>
        </p:txBody>
      </p:sp>
    </p:spTree>
    <p:extLst>
      <p:ext uri="{BB962C8B-B14F-4D97-AF65-F5344CB8AC3E}">
        <p14:creationId xmlns:p14="http://schemas.microsoft.com/office/powerpoint/2010/main" val="369844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Commanditaire Vennootschap</a:t>
            </a:r>
            <a:endParaRPr lang="nl-NL" dirty="0"/>
          </a:p>
        </p:txBody>
      </p:sp>
      <p:sp>
        <p:nvSpPr>
          <p:cNvPr id="3" name="Tijdelijke aanduiding voor inhoud 2"/>
          <p:cNvSpPr>
            <a:spLocks noGrp="1"/>
          </p:cNvSpPr>
          <p:nvPr>
            <p:ph idx="1"/>
          </p:nvPr>
        </p:nvSpPr>
        <p:spPr/>
        <p:txBody>
          <a:bodyPr>
            <a:normAutofit lnSpcReduction="10000"/>
          </a:bodyPr>
          <a:lstStyle/>
          <a:p>
            <a:r>
              <a:rPr lang="nl-NL" dirty="0" smtClean="0"/>
              <a:t>Als je een Vof wilt beginnen maar te weinig geld hebt (opzoek bent naar een geldschieter) dan kun je de cv toepassen. De geldschieter wordt je stille vennoot en heeft zo een directe band met je bedrijf.</a:t>
            </a:r>
          </a:p>
          <a:p>
            <a:r>
              <a:rPr lang="nl-NL" dirty="0" smtClean="0"/>
              <a:t>Beherende en stille vennoten</a:t>
            </a:r>
            <a:r>
              <a:rPr lang="en-US" dirty="0" smtClean="0"/>
              <a:t>: </a:t>
            </a:r>
            <a:r>
              <a:rPr lang="nl-NL" dirty="0" smtClean="0"/>
              <a:t>Je </a:t>
            </a:r>
            <a:r>
              <a:rPr lang="nl-NL" dirty="0"/>
              <a:t>kunt een commanditaire vennootschap zien als bijzondere vorm van de vof. </a:t>
            </a:r>
            <a:endParaRPr lang="nl-NL" dirty="0" smtClean="0"/>
          </a:p>
          <a:p>
            <a:pPr lvl="1"/>
            <a:r>
              <a:rPr lang="nl-NL" dirty="0" smtClean="0"/>
              <a:t>Er </a:t>
            </a:r>
            <a:r>
              <a:rPr lang="nl-NL" dirty="0"/>
              <a:t>zijn bij de cv twee soorten vennoten: de beherende en stille vennoten. </a:t>
            </a:r>
            <a:endParaRPr lang="nl-NL" dirty="0" smtClean="0"/>
          </a:p>
          <a:p>
            <a:pPr lvl="1"/>
            <a:r>
              <a:rPr lang="nl-NL" dirty="0" smtClean="0"/>
              <a:t>Als </a:t>
            </a:r>
            <a:r>
              <a:rPr lang="nl-NL" dirty="0"/>
              <a:t>beherend vennoot </a:t>
            </a:r>
            <a:r>
              <a:rPr lang="nl-NL" dirty="0" smtClean="0"/>
              <a:t>heb je </a:t>
            </a:r>
            <a:r>
              <a:rPr lang="nl-NL" dirty="0"/>
              <a:t>de dagelijkse leiding in het bedrijf. </a:t>
            </a:r>
            <a:endParaRPr lang="nl-NL" dirty="0" smtClean="0"/>
          </a:p>
          <a:p>
            <a:pPr lvl="1"/>
            <a:r>
              <a:rPr lang="nl-NL" dirty="0" smtClean="0"/>
              <a:t>Stille </a:t>
            </a:r>
            <a:r>
              <a:rPr lang="nl-NL" dirty="0"/>
              <a:t>vennoten zijn alleen financieel betrokken</a:t>
            </a:r>
          </a:p>
        </p:txBody>
      </p:sp>
    </p:spTree>
    <p:extLst>
      <p:ext uri="{BB962C8B-B14F-4D97-AF65-F5344CB8AC3E}">
        <p14:creationId xmlns:p14="http://schemas.microsoft.com/office/powerpoint/2010/main" val="2133170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Cv</a:t>
            </a:r>
            <a:endParaRPr lang="nl-NL" dirty="0"/>
          </a:p>
        </p:txBody>
      </p:sp>
      <p:sp>
        <p:nvSpPr>
          <p:cNvPr id="3" name="Tijdelijke aanduiding voor inhoud 2"/>
          <p:cNvSpPr>
            <a:spLocks noGrp="1"/>
          </p:cNvSpPr>
          <p:nvPr>
            <p:ph idx="1"/>
          </p:nvPr>
        </p:nvSpPr>
        <p:spPr/>
        <p:txBody>
          <a:bodyPr>
            <a:normAutofit fontScale="92500" lnSpcReduction="20000"/>
          </a:bodyPr>
          <a:lstStyle/>
          <a:p>
            <a:r>
              <a:rPr lang="nl-NL" dirty="0" smtClean="0"/>
              <a:t>Je hebt </a:t>
            </a:r>
            <a:r>
              <a:rPr lang="nl-NL" dirty="0"/>
              <a:t>geen vennootschapscontract nodig om een cv op te richten. Als </a:t>
            </a:r>
            <a:r>
              <a:rPr lang="nl-NL" dirty="0" smtClean="0"/>
              <a:t>je </a:t>
            </a:r>
            <a:r>
              <a:rPr lang="nl-NL" dirty="0"/>
              <a:t>de afspraken zwart op wit zet, dan </a:t>
            </a:r>
            <a:r>
              <a:rPr lang="nl-NL" dirty="0" smtClean="0"/>
              <a:t>heb je </a:t>
            </a:r>
            <a:r>
              <a:rPr lang="nl-NL" dirty="0"/>
              <a:t>wel volledig duidelijkheid. In een cv-contract zet </a:t>
            </a:r>
            <a:r>
              <a:rPr lang="nl-NL" dirty="0" smtClean="0"/>
              <a:t>je </a:t>
            </a:r>
            <a:r>
              <a:rPr lang="nl-NL" dirty="0"/>
              <a:t>bijvoorbeeld:</a:t>
            </a:r>
          </a:p>
          <a:p>
            <a:pPr lvl="1"/>
            <a:r>
              <a:rPr lang="nl-NL" dirty="0"/>
              <a:t>wie de beherende en stille vennoten zijn en wat ze inbrengen, zoals geld, arbeid, machines;</a:t>
            </a:r>
          </a:p>
          <a:p>
            <a:pPr lvl="1"/>
            <a:r>
              <a:rPr lang="nl-NL" dirty="0"/>
              <a:t>de verdeling van winst en verlies;</a:t>
            </a:r>
          </a:p>
          <a:p>
            <a:pPr lvl="1"/>
            <a:r>
              <a:rPr lang="nl-NL" dirty="0"/>
              <a:t>op welk moment de cv eindigt, bijvoorbeeld door opzegging of </a:t>
            </a:r>
            <a:r>
              <a:rPr lang="nl-NL" dirty="0" smtClean="0"/>
              <a:t>arbeidsongeschiktheid</a:t>
            </a:r>
          </a:p>
          <a:p>
            <a:r>
              <a:rPr lang="nl-NL" dirty="0" smtClean="0"/>
              <a:t>Cv moet ingeschreven worden in het handelsregister van de KvK</a:t>
            </a:r>
            <a:r>
              <a:rPr lang="en-US" dirty="0" smtClean="0"/>
              <a:t>. </a:t>
            </a:r>
            <a:r>
              <a:rPr lang="nl-NL" dirty="0" smtClean="0"/>
              <a:t>Hierbij geef je de </a:t>
            </a:r>
            <a:r>
              <a:rPr lang="nl-NL" dirty="0"/>
              <a:t>persoonlijke gegevens van de beherende vennoten op, zoals naam, adres en woonplaats. Van de stille vennoten </a:t>
            </a:r>
            <a:r>
              <a:rPr lang="nl-NL" dirty="0" smtClean="0"/>
              <a:t>vermeld je </a:t>
            </a:r>
            <a:r>
              <a:rPr lang="nl-NL" dirty="0"/>
              <a:t>alleen hoeveel het er zijn en wat ze </a:t>
            </a:r>
            <a:r>
              <a:rPr lang="nl-NL" dirty="0" smtClean="0"/>
              <a:t>inbrengen.</a:t>
            </a:r>
            <a:endParaRPr lang="nl-NL" dirty="0"/>
          </a:p>
        </p:txBody>
      </p:sp>
    </p:spTree>
    <p:extLst>
      <p:ext uri="{BB962C8B-B14F-4D97-AF65-F5344CB8AC3E}">
        <p14:creationId xmlns:p14="http://schemas.microsoft.com/office/powerpoint/2010/main" val="18562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Cv</a:t>
            </a:r>
            <a:endParaRPr lang="nl-NL" dirty="0"/>
          </a:p>
        </p:txBody>
      </p:sp>
      <p:sp>
        <p:nvSpPr>
          <p:cNvPr id="3" name="Tijdelijke aanduiding voor inhoud 2"/>
          <p:cNvSpPr>
            <a:spLocks noGrp="1"/>
          </p:cNvSpPr>
          <p:nvPr>
            <p:ph idx="1"/>
          </p:nvPr>
        </p:nvSpPr>
        <p:spPr/>
        <p:txBody>
          <a:bodyPr/>
          <a:lstStyle/>
          <a:p>
            <a:r>
              <a:rPr lang="nl-NL" dirty="0" smtClean="0"/>
              <a:t>Aansprakelijkheid</a:t>
            </a:r>
            <a:r>
              <a:rPr lang="en-US" dirty="0" smtClean="0"/>
              <a:t>: </a:t>
            </a:r>
            <a:r>
              <a:rPr lang="nl-NL" dirty="0"/>
              <a:t>Als beherend vennoot </a:t>
            </a:r>
            <a:r>
              <a:rPr lang="nl-NL" dirty="0" smtClean="0"/>
              <a:t>ben je </a:t>
            </a:r>
            <a:r>
              <a:rPr lang="nl-NL" dirty="0"/>
              <a:t>met </a:t>
            </a:r>
            <a:r>
              <a:rPr lang="nl-NL" dirty="0" smtClean="0"/>
              <a:t>je </a:t>
            </a:r>
            <a:r>
              <a:rPr lang="nl-NL" dirty="0" err="1"/>
              <a:t>privé-vermogen</a:t>
            </a:r>
            <a:r>
              <a:rPr lang="nl-NL" dirty="0"/>
              <a:t> aansprakelijk voor de schulden van de cv. Als de cv failliet gaat, dan </a:t>
            </a:r>
            <a:r>
              <a:rPr lang="nl-NL" dirty="0" smtClean="0"/>
              <a:t>ga jezelf </a:t>
            </a:r>
            <a:r>
              <a:rPr lang="nl-NL" dirty="0"/>
              <a:t>dus ook failliet. </a:t>
            </a:r>
            <a:r>
              <a:rPr lang="nl-NL" dirty="0" smtClean="0"/>
              <a:t>De </a:t>
            </a:r>
            <a:r>
              <a:rPr lang="nl-NL" dirty="0"/>
              <a:t>stille vennoot kan alleen zijn investering kwijtraken. Behalve als de stille vennoot zich als beherend vennoot gedraagt door de cv naar buiten toe te vertegenwoordigen. In dat geval is de stille vennoot ook privé </a:t>
            </a:r>
            <a:r>
              <a:rPr lang="nl-NL" dirty="0" smtClean="0"/>
              <a:t>aansprakelijk.</a:t>
            </a:r>
            <a:endParaRPr lang="nl-NL" dirty="0"/>
          </a:p>
        </p:txBody>
      </p:sp>
    </p:spTree>
    <p:extLst>
      <p:ext uri="{BB962C8B-B14F-4D97-AF65-F5344CB8AC3E}">
        <p14:creationId xmlns:p14="http://schemas.microsoft.com/office/powerpoint/2010/main" val="1421450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Agenda</a:t>
            </a:r>
            <a:endParaRPr lang="nl-NL" dirty="0"/>
          </a:p>
        </p:txBody>
      </p:sp>
      <p:sp>
        <p:nvSpPr>
          <p:cNvPr id="3" name="Tijdelijke aanduiding voor inhoud 2"/>
          <p:cNvSpPr>
            <a:spLocks noGrp="1"/>
          </p:cNvSpPr>
          <p:nvPr>
            <p:ph idx="1"/>
          </p:nvPr>
        </p:nvSpPr>
        <p:spPr/>
        <p:txBody>
          <a:bodyPr/>
          <a:lstStyle/>
          <a:p>
            <a:r>
              <a:rPr lang="en-US" dirty="0" smtClean="0">
                <a:solidFill>
                  <a:srgbClr val="FF0000"/>
                </a:solidFill>
              </a:rPr>
              <a:t>Les 1: </a:t>
            </a:r>
            <a:r>
              <a:rPr lang="nl-NL" dirty="0" smtClean="0">
                <a:solidFill>
                  <a:srgbClr val="FF0000"/>
                </a:solidFill>
              </a:rPr>
              <a:t>Rechtsvormen</a:t>
            </a:r>
          </a:p>
          <a:p>
            <a:r>
              <a:rPr lang="nl-NL" dirty="0" smtClean="0"/>
              <a:t>Les 2: Rechtsvormen</a:t>
            </a:r>
          </a:p>
          <a:p>
            <a:r>
              <a:rPr lang="nl-NL" dirty="0" smtClean="0"/>
              <a:t>Les 3: Belastingen</a:t>
            </a:r>
          </a:p>
          <a:p>
            <a:r>
              <a:rPr lang="nl-NL" dirty="0" smtClean="0"/>
              <a:t>Les 4: Verzekeringen</a:t>
            </a:r>
          </a:p>
          <a:p>
            <a:r>
              <a:rPr lang="nl-NL" dirty="0" err="1"/>
              <a:t>Powerpoint</a:t>
            </a:r>
            <a:r>
              <a:rPr lang="nl-NL" dirty="0"/>
              <a:t> zelfstudie</a:t>
            </a:r>
          </a:p>
          <a:p>
            <a:r>
              <a:rPr lang="nl-NL"/>
              <a:t>Les 5</a:t>
            </a:r>
            <a:r>
              <a:rPr lang="nl-NL"/>
              <a:t>: </a:t>
            </a:r>
            <a:r>
              <a:rPr lang="nl-NL" smtClean="0"/>
              <a:t>Toets</a:t>
            </a:r>
          </a:p>
          <a:p>
            <a:endParaRPr lang="nl-NL" dirty="0"/>
          </a:p>
        </p:txBody>
      </p:sp>
    </p:spTree>
    <p:extLst>
      <p:ext uri="{BB962C8B-B14F-4D97-AF65-F5344CB8AC3E}">
        <p14:creationId xmlns:p14="http://schemas.microsoft.com/office/powerpoint/2010/main" val="19874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Cv</a:t>
            </a:r>
            <a:endParaRPr lang="nl-NL" dirty="0"/>
          </a:p>
        </p:txBody>
      </p:sp>
      <p:sp>
        <p:nvSpPr>
          <p:cNvPr id="3" name="Tijdelijke aanduiding voor inhoud 2"/>
          <p:cNvSpPr>
            <a:spLocks noGrp="1"/>
          </p:cNvSpPr>
          <p:nvPr>
            <p:ph idx="1"/>
          </p:nvPr>
        </p:nvSpPr>
        <p:spPr/>
        <p:txBody>
          <a:bodyPr/>
          <a:lstStyle/>
          <a:p>
            <a:r>
              <a:rPr lang="nl-NL" dirty="0"/>
              <a:t>Volgens de wet eindigt de cv als een vennoot stopt of overlijdt</a:t>
            </a:r>
            <a:r>
              <a:rPr lang="nl-NL" dirty="0" smtClean="0"/>
              <a:t>. Je </a:t>
            </a:r>
            <a:r>
              <a:rPr lang="nl-NL" dirty="0"/>
              <a:t>kunt in het cv-contract regelen dat de overige vennoten het bedrijf toch kunnen voortzetten. Bijvoorbeeld met een nieuwe </a:t>
            </a:r>
            <a:r>
              <a:rPr lang="nl-NL" dirty="0" smtClean="0"/>
              <a:t>vennoot.</a:t>
            </a:r>
          </a:p>
          <a:p>
            <a:r>
              <a:rPr lang="nl-NL" dirty="0"/>
              <a:t>Na ontbinding van een cv betalen de vennoten de schulden en krijgen ze hun aandeel terug (‘vereffening’). Het restant wordt op basis van ieders winstaandeel verdeeld. Als er voor het afbetalen van de schulden te weinig geld is, dan moeten de beherende vennoten bijbetalen. De stille vennoot hoeft niet meer bij te dragen dan zijn inbreng.</a:t>
            </a:r>
          </a:p>
        </p:txBody>
      </p:sp>
    </p:spTree>
    <p:extLst>
      <p:ext uri="{BB962C8B-B14F-4D97-AF65-F5344CB8AC3E}">
        <p14:creationId xmlns:p14="http://schemas.microsoft.com/office/powerpoint/2010/main" val="3479309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Besloten vennootschap</a:t>
            </a:r>
            <a:endParaRPr lang="nl-NL" dirty="0"/>
          </a:p>
        </p:txBody>
      </p:sp>
      <p:sp>
        <p:nvSpPr>
          <p:cNvPr id="3" name="Tijdelijke aanduiding voor inhoud 2"/>
          <p:cNvSpPr>
            <a:spLocks noGrp="1"/>
          </p:cNvSpPr>
          <p:nvPr>
            <p:ph idx="1"/>
          </p:nvPr>
        </p:nvSpPr>
        <p:spPr/>
        <p:txBody>
          <a:bodyPr/>
          <a:lstStyle/>
          <a:p>
            <a:r>
              <a:rPr lang="nl-NL" dirty="0"/>
              <a:t>Als </a:t>
            </a:r>
            <a:r>
              <a:rPr lang="nl-NL" dirty="0" smtClean="0"/>
              <a:t>je </a:t>
            </a:r>
            <a:r>
              <a:rPr lang="nl-NL" dirty="0"/>
              <a:t>een bedrijf opricht, dan </a:t>
            </a:r>
            <a:r>
              <a:rPr lang="nl-NL" dirty="0" smtClean="0"/>
              <a:t>kun je </a:t>
            </a:r>
            <a:r>
              <a:rPr lang="nl-NL" dirty="0"/>
              <a:t>kiezen voor de bv als rechtsvorm. Voordeel van de bv is dat het een rechtspersoon is. Dit betekent dat niet u, maar de bv in de meeste gevallen aansprakelijk is voor eventuele schulden. </a:t>
            </a:r>
            <a:r>
              <a:rPr lang="nl-NL" dirty="0" smtClean="0"/>
              <a:t>Je </a:t>
            </a:r>
            <a:r>
              <a:rPr lang="nl-NL" dirty="0"/>
              <a:t>bent als bestuurder in dienst van de bv en </a:t>
            </a:r>
            <a:r>
              <a:rPr lang="nl-NL" dirty="0" smtClean="0"/>
              <a:t>je </a:t>
            </a:r>
            <a:r>
              <a:rPr lang="nl-NL" dirty="0"/>
              <a:t>handelt uit haar naam. </a:t>
            </a:r>
            <a:r>
              <a:rPr lang="nl-NL" dirty="0" smtClean="0"/>
              <a:t>Je </a:t>
            </a:r>
            <a:r>
              <a:rPr lang="nl-NL" dirty="0"/>
              <a:t>kunt een bv alleen oprichten, of samen met anderen.</a:t>
            </a:r>
          </a:p>
        </p:txBody>
      </p:sp>
    </p:spTree>
    <p:extLst>
      <p:ext uri="{BB962C8B-B14F-4D97-AF65-F5344CB8AC3E}">
        <p14:creationId xmlns:p14="http://schemas.microsoft.com/office/powerpoint/2010/main" val="36040755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Aandeelhouders</a:t>
            </a:r>
            <a:endParaRPr lang="nl-NL" dirty="0"/>
          </a:p>
        </p:txBody>
      </p:sp>
      <p:sp>
        <p:nvSpPr>
          <p:cNvPr id="3" name="Tijdelijke aanduiding voor inhoud 2"/>
          <p:cNvSpPr>
            <a:spLocks noGrp="1"/>
          </p:cNvSpPr>
          <p:nvPr>
            <p:ph idx="1"/>
          </p:nvPr>
        </p:nvSpPr>
        <p:spPr/>
        <p:txBody>
          <a:bodyPr/>
          <a:lstStyle/>
          <a:p>
            <a:r>
              <a:rPr lang="nl-NL" dirty="0"/>
              <a:t>Het kapitaal van een bv is verdeeld in aandelen, die in bezit zijn van de aandeelhouder(s). De hoogste macht ligt </a:t>
            </a:r>
            <a:r>
              <a:rPr lang="nl-NL" dirty="0" smtClean="0"/>
              <a:t>bij deze aandeelhouders</a:t>
            </a:r>
            <a:r>
              <a:rPr lang="nl-NL" dirty="0"/>
              <a:t>. De bestuurders geven de dagelijkse leiding aan het bedrijf. Een bv kan ook een raad van commissarissen hebben, die toezicht houdt op het bestuur. </a:t>
            </a:r>
            <a:endParaRPr lang="nl-NL" dirty="0" smtClean="0"/>
          </a:p>
          <a:p>
            <a:r>
              <a:rPr lang="nl-NL" dirty="0" smtClean="0"/>
              <a:t>Bij </a:t>
            </a:r>
            <a:r>
              <a:rPr lang="nl-NL" dirty="0"/>
              <a:t>kleine bv's is de bestuurder vaak de enige aandeelhouder.</a:t>
            </a:r>
          </a:p>
        </p:txBody>
      </p:sp>
    </p:spTree>
    <p:extLst>
      <p:ext uri="{BB962C8B-B14F-4D97-AF65-F5344CB8AC3E}">
        <p14:creationId xmlns:p14="http://schemas.microsoft.com/office/powerpoint/2010/main" val="612917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Oprichting</a:t>
            </a:r>
            <a:r>
              <a:rPr lang="en-US" dirty="0" smtClean="0"/>
              <a:t> BV</a:t>
            </a:r>
            <a:endParaRPr lang="nl-NL" dirty="0"/>
          </a:p>
        </p:txBody>
      </p:sp>
      <p:sp>
        <p:nvSpPr>
          <p:cNvPr id="3" name="Tijdelijke aanduiding voor inhoud 2"/>
          <p:cNvSpPr>
            <a:spLocks noGrp="1"/>
          </p:cNvSpPr>
          <p:nvPr>
            <p:ph idx="1"/>
          </p:nvPr>
        </p:nvSpPr>
        <p:spPr/>
        <p:txBody>
          <a:bodyPr/>
          <a:lstStyle/>
          <a:p>
            <a:r>
              <a:rPr lang="nl-NL" dirty="0"/>
              <a:t>De belangrijkste eisen bij oprichting van een bv:</a:t>
            </a:r>
          </a:p>
          <a:p>
            <a:pPr lvl="1"/>
            <a:r>
              <a:rPr lang="nl-NL" dirty="0" smtClean="0"/>
              <a:t>Je hebt </a:t>
            </a:r>
            <a:r>
              <a:rPr lang="nl-NL" dirty="0"/>
              <a:t>een notariële akte nodig. Hierin staan de statuten. De notaris controleert de juridische kant hiervan.</a:t>
            </a:r>
          </a:p>
          <a:p>
            <a:pPr lvl="1"/>
            <a:r>
              <a:rPr lang="nl-NL" dirty="0" smtClean="0"/>
              <a:t>Je </a:t>
            </a:r>
            <a:r>
              <a:rPr lang="nl-NL" dirty="0"/>
              <a:t>moet minstens 1 eurocent in de vennootschap storten. Dit kan met geld, maar ook in natura.</a:t>
            </a:r>
          </a:p>
          <a:p>
            <a:pPr lvl="1"/>
            <a:r>
              <a:rPr lang="nl-NL" dirty="0"/>
              <a:t>De notaris verzorgt de inschrijving van </a:t>
            </a:r>
            <a:r>
              <a:rPr lang="nl-NL" dirty="0" smtClean="0"/>
              <a:t>de </a:t>
            </a:r>
            <a:r>
              <a:rPr lang="nl-NL" dirty="0"/>
              <a:t>bv in het Handelsregister. Totdat dit gebeurd is, </a:t>
            </a:r>
            <a:r>
              <a:rPr lang="nl-NL" dirty="0" smtClean="0"/>
              <a:t>ben je </a:t>
            </a:r>
            <a:r>
              <a:rPr lang="nl-NL" dirty="0"/>
              <a:t>ook persoonlijk aansprakelijk.</a:t>
            </a:r>
          </a:p>
          <a:p>
            <a:pPr marL="0" indent="0">
              <a:buNone/>
            </a:pPr>
            <a:endParaRPr lang="nl-NL" dirty="0"/>
          </a:p>
        </p:txBody>
      </p:sp>
    </p:spTree>
    <p:extLst>
      <p:ext uri="{BB962C8B-B14F-4D97-AF65-F5344CB8AC3E}">
        <p14:creationId xmlns:p14="http://schemas.microsoft.com/office/powerpoint/2010/main" val="52098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Aansprakelijkheid</a:t>
            </a:r>
            <a:r>
              <a:rPr lang="en-US" dirty="0" smtClean="0"/>
              <a:t> BV</a:t>
            </a:r>
            <a:endParaRPr lang="nl-NL" dirty="0"/>
          </a:p>
        </p:txBody>
      </p:sp>
      <p:sp>
        <p:nvSpPr>
          <p:cNvPr id="3" name="Tijdelijke aanduiding voor inhoud 2"/>
          <p:cNvSpPr>
            <a:spLocks noGrp="1"/>
          </p:cNvSpPr>
          <p:nvPr>
            <p:ph idx="1"/>
          </p:nvPr>
        </p:nvSpPr>
        <p:spPr/>
        <p:txBody>
          <a:bodyPr>
            <a:normAutofit/>
          </a:bodyPr>
          <a:lstStyle/>
          <a:p>
            <a:r>
              <a:rPr lang="nl-NL" sz="1600" dirty="0"/>
              <a:t>Met een bv </a:t>
            </a:r>
            <a:r>
              <a:rPr lang="nl-NL" sz="1600" dirty="0" smtClean="0"/>
              <a:t>ben je </a:t>
            </a:r>
            <a:r>
              <a:rPr lang="nl-NL" sz="1600" dirty="0"/>
              <a:t>in principe niet persoonlijk aansprakelijk voor schulden van </a:t>
            </a:r>
            <a:r>
              <a:rPr lang="nl-NL" sz="1600" dirty="0" smtClean="0"/>
              <a:t>je </a:t>
            </a:r>
            <a:r>
              <a:rPr lang="nl-NL" sz="1600" dirty="0"/>
              <a:t>bedrijf. Maar als </a:t>
            </a:r>
            <a:r>
              <a:rPr lang="nl-NL" sz="1600" dirty="0" smtClean="0"/>
              <a:t>je </a:t>
            </a:r>
            <a:r>
              <a:rPr lang="nl-NL" sz="1600" dirty="0"/>
              <a:t>directeur-grootaandeelhouder (</a:t>
            </a:r>
            <a:r>
              <a:rPr lang="nl-NL" sz="1600" dirty="0" err="1"/>
              <a:t>dga</a:t>
            </a:r>
            <a:r>
              <a:rPr lang="nl-NL" sz="1600" dirty="0"/>
              <a:t>) bent, laten de banken </a:t>
            </a:r>
            <a:r>
              <a:rPr lang="nl-NL" sz="1600" dirty="0" smtClean="0"/>
              <a:t>je </a:t>
            </a:r>
            <a:r>
              <a:rPr lang="nl-NL" sz="1600" dirty="0"/>
              <a:t>vaak ook privé </a:t>
            </a:r>
            <a:r>
              <a:rPr lang="nl-NL" sz="1600" dirty="0" err="1"/>
              <a:t>meetekenen</a:t>
            </a:r>
            <a:r>
              <a:rPr lang="nl-NL" sz="1600" dirty="0"/>
              <a:t> voor leningen. Hierdoor </a:t>
            </a:r>
            <a:r>
              <a:rPr lang="nl-NL" sz="1600" dirty="0" smtClean="0"/>
              <a:t>word je </a:t>
            </a:r>
            <a:r>
              <a:rPr lang="nl-NL" sz="1600" dirty="0"/>
              <a:t>alsnog persoonlijk aansprakelijk voor de terugbetaling van die leningen. Ook </a:t>
            </a:r>
            <a:r>
              <a:rPr lang="nl-NL" sz="1600" dirty="0" smtClean="0"/>
              <a:t>kun je </a:t>
            </a:r>
            <a:r>
              <a:rPr lang="nl-NL" sz="1600" dirty="0"/>
              <a:t>persoonlijk aansprakelijk zijn als:</a:t>
            </a:r>
          </a:p>
          <a:p>
            <a:pPr lvl="1"/>
            <a:r>
              <a:rPr lang="nl-NL" sz="1600" dirty="0" smtClean="0"/>
              <a:t>Je te </a:t>
            </a:r>
            <a:r>
              <a:rPr lang="nl-NL" sz="1600" dirty="0"/>
              <a:t>zware contracten bent aangegaan en wist (of kon voorzien) dat de bv hieraan niet kon voldoen.</a:t>
            </a:r>
          </a:p>
          <a:p>
            <a:pPr lvl="1"/>
            <a:r>
              <a:rPr lang="nl-NL" sz="1600" dirty="0"/>
              <a:t>J</a:t>
            </a:r>
            <a:r>
              <a:rPr lang="nl-NL" sz="1600" dirty="0" smtClean="0"/>
              <a:t>e </a:t>
            </a:r>
            <a:r>
              <a:rPr lang="nl-NL" sz="1600" dirty="0"/>
              <a:t>de Belastingdienst niet op tijd meldt dat </a:t>
            </a:r>
            <a:r>
              <a:rPr lang="nl-NL" sz="1600" dirty="0" smtClean="0"/>
              <a:t>je </a:t>
            </a:r>
            <a:r>
              <a:rPr lang="nl-NL" sz="1600" dirty="0"/>
              <a:t>de belastingen en premies niet kunt betalen.</a:t>
            </a:r>
          </a:p>
          <a:p>
            <a:pPr lvl="1"/>
            <a:r>
              <a:rPr lang="nl-NL" sz="1600" dirty="0" smtClean="0"/>
              <a:t>Je </a:t>
            </a:r>
            <a:r>
              <a:rPr lang="nl-NL" sz="1600" dirty="0"/>
              <a:t>de belastingen en premies niet kunt betalen door onbehoorlijk bestuur in de 3 jaar voor de melding aan de Belastingdienst.</a:t>
            </a:r>
          </a:p>
          <a:p>
            <a:pPr lvl="1"/>
            <a:r>
              <a:rPr lang="nl-NL" sz="1600" dirty="0" smtClean="0"/>
              <a:t>De </a:t>
            </a:r>
            <a:r>
              <a:rPr lang="nl-NL" sz="1600" dirty="0"/>
              <a:t>bv failliet gaat door onbehoorlijk bestuur in de 3 voorgaande jaren. Onbehoorlijk bestuur is bijvoorbeeld het niet deponeren van </a:t>
            </a:r>
            <a:r>
              <a:rPr lang="nl-NL" sz="1600" dirty="0" smtClean="0"/>
              <a:t>jaarstukken.</a:t>
            </a:r>
          </a:p>
          <a:p>
            <a:r>
              <a:rPr lang="nl-NL" sz="1600" dirty="0"/>
              <a:t>A</a:t>
            </a:r>
            <a:r>
              <a:rPr lang="nl-NL" sz="1600" dirty="0" smtClean="0"/>
              <a:t>ls je alleen </a:t>
            </a:r>
            <a:r>
              <a:rPr lang="nl-NL" sz="1600" dirty="0"/>
              <a:t>aandeelhouder bent, dan is </a:t>
            </a:r>
            <a:r>
              <a:rPr lang="nl-NL" sz="1600" dirty="0" smtClean="0"/>
              <a:t>je </a:t>
            </a:r>
            <a:r>
              <a:rPr lang="nl-NL" sz="1600" dirty="0"/>
              <a:t>aansprakelijkheid beperkt tot het bedrag waarmee </a:t>
            </a:r>
            <a:r>
              <a:rPr lang="nl-NL" sz="1600" dirty="0" smtClean="0"/>
              <a:t>je </a:t>
            </a:r>
            <a:r>
              <a:rPr lang="nl-NL" sz="1600" dirty="0"/>
              <a:t>deelneemt in de </a:t>
            </a:r>
            <a:r>
              <a:rPr lang="nl-NL" sz="1600" dirty="0" smtClean="0"/>
              <a:t>bv.</a:t>
            </a:r>
            <a:endParaRPr lang="nl-NL" sz="1600" dirty="0"/>
          </a:p>
          <a:p>
            <a:endParaRPr lang="nl-NL" sz="1600" dirty="0"/>
          </a:p>
        </p:txBody>
      </p:sp>
    </p:spTree>
    <p:extLst>
      <p:ext uri="{BB962C8B-B14F-4D97-AF65-F5344CB8AC3E}">
        <p14:creationId xmlns:p14="http://schemas.microsoft.com/office/powerpoint/2010/main" val="68660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BV</a:t>
            </a:r>
            <a:endParaRPr lang="nl-NL" dirty="0"/>
          </a:p>
        </p:txBody>
      </p:sp>
      <p:sp>
        <p:nvSpPr>
          <p:cNvPr id="3" name="Tijdelijke aanduiding voor inhoud 2"/>
          <p:cNvSpPr>
            <a:spLocks noGrp="1"/>
          </p:cNvSpPr>
          <p:nvPr>
            <p:ph idx="1"/>
          </p:nvPr>
        </p:nvSpPr>
        <p:spPr/>
        <p:txBody>
          <a:bodyPr/>
          <a:lstStyle/>
          <a:p>
            <a:r>
              <a:rPr lang="nl-NL" dirty="0" smtClean="0"/>
              <a:t>De </a:t>
            </a:r>
            <a:r>
              <a:rPr lang="nl-NL" dirty="0"/>
              <a:t>bv moet elk jaar jaarstukken opstellen en deponeren bij de KvK. </a:t>
            </a:r>
            <a:r>
              <a:rPr lang="nl-NL" dirty="0" smtClean="0"/>
              <a:t>Welke</a:t>
            </a:r>
            <a:r>
              <a:rPr lang="nl-NL" dirty="0"/>
              <a:t> gegevens </a:t>
            </a:r>
            <a:r>
              <a:rPr lang="nl-NL" dirty="0" smtClean="0"/>
              <a:t>je </a:t>
            </a:r>
            <a:r>
              <a:rPr lang="nl-NL" dirty="0"/>
              <a:t>moet deponeren, hangt af van de omvang van uw bedrijf</a:t>
            </a:r>
            <a:r>
              <a:rPr lang="nl-NL" dirty="0" smtClean="0"/>
              <a:t>.</a:t>
            </a:r>
          </a:p>
          <a:p>
            <a:r>
              <a:rPr lang="nl-NL" dirty="0"/>
              <a:t>Als </a:t>
            </a:r>
            <a:r>
              <a:rPr lang="nl-NL" dirty="0" smtClean="0"/>
              <a:t>je </a:t>
            </a:r>
            <a:r>
              <a:rPr lang="nl-NL" dirty="0"/>
              <a:t>twijfelt tussen een eenmanszaak of een bv, zet dan de verschillen op een rij en bepaal wat voor </a:t>
            </a:r>
            <a:r>
              <a:rPr lang="nl-NL" dirty="0" smtClean="0"/>
              <a:t>jou </a:t>
            </a:r>
            <a:r>
              <a:rPr lang="nl-NL" dirty="0"/>
              <a:t>belangrijk is. De belastingtarieven voor de bv zijn bijvoorbeeld iets lager, maar de jaarlijkse kosten zijn weer wat hoger. Ook het verschil in de aansprakelijkheid speelt voor veel ondernemers een rol</a:t>
            </a:r>
            <a:r>
              <a:rPr lang="nl-NL" dirty="0" smtClean="0"/>
              <a:t>. </a:t>
            </a:r>
            <a:r>
              <a:rPr lang="nl-NL" i="1" dirty="0" smtClean="0"/>
              <a:t>Gaan we later nog op in.</a:t>
            </a:r>
            <a:endParaRPr lang="nl-NL" i="1" dirty="0"/>
          </a:p>
        </p:txBody>
      </p:sp>
    </p:spTree>
    <p:extLst>
      <p:ext uri="{BB962C8B-B14F-4D97-AF65-F5344CB8AC3E}">
        <p14:creationId xmlns:p14="http://schemas.microsoft.com/office/powerpoint/2010/main" val="3589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Samenvatting</a:t>
            </a:r>
            <a:endParaRPr lang="nl-NL" dirty="0"/>
          </a:p>
        </p:txBody>
      </p:sp>
      <p:sp>
        <p:nvSpPr>
          <p:cNvPr id="3" name="Tijdelijke aanduiding voor inhoud 2"/>
          <p:cNvSpPr>
            <a:spLocks noGrp="1"/>
          </p:cNvSpPr>
          <p:nvPr>
            <p:ph idx="1"/>
          </p:nvPr>
        </p:nvSpPr>
        <p:spPr/>
        <p:txBody>
          <a:bodyPr/>
          <a:lstStyle/>
          <a:p>
            <a:r>
              <a:rPr lang="nl-NL" dirty="0" smtClean="0"/>
              <a:t>Je kent nu de 5 belangrijkste rechtsvormen.</a:t>
            </a:r>
          </a:p>
          <a:p>
            <a:r>
              <a:rPr lang="nl-NL" dirty="0" smtClean="0"/>
              <a:t>De 4 andere komen volgende week aan bod</a:t>
            </a:r>
            <a:r>
              <a:rPr lang="en-US" dirty="0" smtClean="0"/>
              <a:t>.</a:t>
            </a:r>
            <a:endParaRPr lang="nl-NL" dirty="0"/>
          </a:p>
          <a:p>
            <a:r>
              <a:rPr lang="nl-NL" dirty="0" smtClean="0"/>
              <a:t>De manier waarop de aansprakelijkheid is geregeld, verschilt per rechtsvorm</a:t>
            </a:r>
            <a:r>
              <a:rPr lang="en-US" dirty="0" smtClean="0"/>
              <a:t>.</a:t>
            </a:r>
            <a:endParaRPr lang="nl-NL" dirty="0"/>
          </a:p>
          <a:p>
            <a:endParaRPr lang="nl-NL" dirty="0"/>
          </a:p>
        </p:txBody>
      </p:sp>
    </p:spTree>
    <p:extLst>
      <p:ext uri="{BB962C8B-B14F-4D97-AF65-F5344CB8AC3E}">
        <p14:creationId xmlns:p14="http://schemas.microsoft.com/office/powerpoint/2010/main" val="22999715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Opdracht: Welke rechtsvorm kies </a:t>
            </a:r>
            <a:r>
              <a:rPr lang="en-US" dirty="0" smtClean="0"/>
              <a:t>je?</a:t>
            </a:r>
            <a:endParaRPr lang="nl-NL" dirty="0"/>
          </a:p>
        </p:txBody>
      </p:sp>
      <p:sp>
        <p:nvSpPr>
          <p:cNvPr id="3" name="Tijdelijke aanduiding voor inhoud 2"/>
          <p:cNvSpPr>
            <a:spLocks noGrp="1"/>
          </p:cNvSpPr>
          <p:nvPr>
            <p:ph idx="1"/>
          </p:nvPr>
        </p:nvSpPr>
        <p:spPr/>
        <p:txBody>
          <a:bodyPr>
            <a:normAutofit fontScale="77500" lnSpcReduction="20000"/>
          </a:bodyPr>
          <a:lstStyle/>
          <a:p>
            <a:r>
              <a:rPr lang="nl-NL" sz="2800" dirty="0"/>
              <a:t>P</a:t>
            </a:r>
            <a:r>
              <a:rPr lang="nl-NL" sz="2800" dirty="0" smtClean="0"/>
              <a:t>ersoonlijke overwegingen</a:t>
            </a:r>
          </a:p>
          <a:p>
            <a:pPr lvl="2"/>
            <a:r>
              <a:rPr lang="nl-NL" sz="2000" dirty="0" smtClean="0"/>
              <a:t>veiligstellen van </a:t>
            </a:r>
            <a:r>
              <a:rPr lang="nl-NL" sz="2000" dirty="0" err="1" smtClean="0"/>
              <a:t>privé-vermogen</a:t>
            </a:r>
            <a:endParaRPr lang="nl-NL" sz="2000" dirty="0" smtClean="0"/>
          </a:p>
          <a:p>
            <a:r>
              <a:rPr lang="nl-NL" sz="2800" dirty="0"/>
              <a:t>B</a:t>
            </a:r>
            <a:r>
              <a:rPr lang="nl-NL" sz="2800" dirty="0" smtClean="0"/>
              <a:t>edrijfseconomische overwegingen</a:t>
            </a:r>
          </a:p>
          <a:p>
            <a:pPr lvl="2"/>
            <a:r>
              <a:rPr lang="nl-NL" sz="2000" dirty="0" smtClean="0"/>
              <a:t>hoeveel eigen vermogen heb je nodig?</a:t>
            </a:r>
          </a:p>
          <a:p>
            <a:pPr lvl="2"/>
            <a:r>
              <a:rPr lang="nl-NL" sz="2000" dirty="0" smtClean="0"/>
              <a:t>fusies en uitbreidingen</a:t>
            </a:r>
          </a:p>
          <a:p>
            <a:r>
              <a:rPr lang="nl-NL" sz="2800" dirty="0" smtClean="0"/>
              <a:t>Fiscale overwegingen</a:t>
            </a:r>
          </a:p>
          <a:p>
            <a:pPr lvl="2"/>
            <a:r>
              <a:rPr lang="nl-NL" sz="2000" dirty="0" smtClean="0"/>
              <a:t>hoe betaal je zo weinig mogelijk belasting?</a:t>
            </a:r>
          </a:p>
          <a:p>
            <a:r>
              <a:rPr lang="nl-NL" sz="2800" dirty="0"/>
              <a:t>W</a:t>
            </a:r>
            <a:r>
              <a:rPr lang="nl-NL" sz="2800" dirty="0" smtClean="0"/>
              <a:t>ettelijke regelingen</a:t>
            </a:r>
          </a:p>
          <a:p>
            <a:pPr lvl="2"/>
            <a:r>
              <a:rPr lang="nl-NL" sz="2000" dirty="0" smtClean="0"/>
              <a:t>publicatieplicht ontlopen</a:t>
            </a:r>
          </a:p>
          <a:p>
            <a:endParaRPr lang="nl-NL" dirty="0"/>
          </a:p>
        </p:txBody>
      </p:sp>
    </p:spTree>
    <p:extLst>
      <p:ext uri="{BB962C8B-B14F-4D97-AF65-F5344CB8AC3E}">
        <p14:creationId xmlns:p14="http://schemas.microsoft.com/office/powerpoint/2010/main" val="14464695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Huiswerk	</a:t>
            </a:r>
            <a:endParaRPr lang="nl-NL" dirty="0"/>
          </a:p>
        </p:txBody>
      </p:sp>
      <p:sp>
        <p:nvSpPr>
          <p:cNvPr id="3" name="Tijdelijke aanduiding voor inhoud 2"/>
          <p:cNvSpPr>
            <a:spLocks noGrp="1"/>
          </p:cNvSpPr>
          <p:nvPr>
            <p:ph idx="1"/>
          </p:nvPr>
        </p:nvSpPr>
        <p:spPr/>
        <p:txBody>
          <a:bodyPr>
            <a:normAutofit/>
          </a:bodyPr>
          <a:lstStyle/>
          <a:p>
            <a:r>
              <a:rPr lang="nl-NL" sz="2800" dirty="0" smtClean="0"/>
              <a:t>Bekijk het arrangement op </a:t>
            </a:r>
            <a:r>
              <a:rPr lang="nl-NL" sz="2800" dirty="0" err="1" smtClean="0"/>
              <a:t>Wikiwijs</a:t>
            </a:r>
            <a:r>
              <a:rPr lang="nl-NL" sz="2800" smtClean="0"/>
              <a:t> 55270</a:t>
            </a:r>
            <a:endParaRPr lang="nl-NL" sz="2800" dirty="0" smtClean="0"/>
          </a:p>
          <a:p>
            <a:r>
              <a:rPr lang="nl-NL" sz="2800" dirty="0" smtClean="0"/>
              <a:t>Maak de opdracht: Welke rechtsvorm kies je</a:t>
            </a:r>
            <a:endParaRPr lang="nl-NL" sz="2400" dirty="0" smtClean="0"/>
          </a:p>
          <a:p>
            <a:endParaRPr lang="nl-NL" dirty="0"/>
          </a:p>
        </p:txBody>
      </p:sp>
    </p:spTree>
    <p:extLst>
      <p:ext uri="{BB962C8B-B14F-4D97-AF65-F5344CB8AC3E}">
        <p14:creationId xmlns:p14="http://schemas.microsoft.com/office/powerpoint/2010/main" val="21799820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Vandaag</a:t>
            </a:r>
            <a:endParaRPr lang="en-US" dirty="0"/>
          </a:p>
        </p:txBody>
      </p:sp>
      <p:sp>
        <p:nvSpPr>
          <p:cNvPr id="3" name="Tijdelijke aanduiding voor inhoud 2"/>
          <p:cNvSpPr>
            <a:spLocks noGrp="1"/>
          </p:cNvSpPr>
          <p:nvPr>
            <p:ph idx="1"/>
          </p:nvPr>
        </p:nvSpPr>
        <p:spPr/>
        <p:txBody>
          <a:bodyPr/>
          <a:lstStyle/>
          <a:p>
            <a:r>
              <a:rPr lang="en-US" dirty="0" smtClean="0"/>
              <a:t>5 </a:t>
            </a:r>
            <a:r>
              <a:rPr lang="nl-NL" dirty="0" smtClean="0"/>
              <a:t>ondernemingsvormen</a:t>
            </a:r>
            <a:endParaRPr lang="nl-NL" dirty="0"/>
          </a:p>
        </p:txBody>
      </p:sp>
    </p:spTree>
    <p:extLst>
      <p:ext uri="{BB962C8B-B14F-4D97-AF65-F5344CB8AC3E}">
        <p14:creationId xmlns:p14="http://schemas.microsoft.com/office/powerpoint/2010/main" val="7897096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Leerdoe</a:t>
            </a:r>
            <a:r>
              <a:rPr lang="en-US" dirty="0" err="1" smtClean="0"/>
              <a:t>lstellingen</a:t>
            </a:r>
            <a:endParaRPr lang="nl-NL" dirty="0"/>
          </a:p>
        </p:txBody>
      </p:sp>
      <p:sp>
        <p:nvSpPr>
          <p:cNvPr id="3" name="Tijdelijke aanduiding voor inhoud 2"/>
          <p:cNvSpPr>
            <a:spLocks noGrp="1"/>
          </p:cNvSpPr>
          <p:nvPr>
            <p:ph idx="1"/>
          </p:nvPr>
        </p:nvSpPr>
        <p:spPr/>
        <p:txBody>
          <a:bodyPr/>
          <a:lstStyle/>
          <a:p>
            <a:r>
              <a:rPr lang="nl-NL" dirty="0" smtClean="0"/>
              <a:t>Weten welke ondernemingsvormen er zijn.</a:t>
            </a:r>
          </a:p>
          <a:p>
            <a:r>
              <a:rPr lang="nl-NL" dirty="0" smtClean="0"/>
              <a:t>Voordelen en beperkingen kennen.</a:t>
            </a:r>
          </a:p>
          <a:p>
            <a:r>
              <a:rPr lang="nl-NL" dirty="0" smtClean="0"/>
              <a:t>Inschatting kunnen maken welke ondernemingsvorm in een bepaalde situatie het beste is.</a:t>
            </a:r>
            <a:endParaRPr lang="nl-NL" dirty="0"/>
          </a:p>
        </p:txBody>
      </p:sp>
    </p:spTree>
    <p:extLst>
      <p:ext uri="{BB962C8B-B14F-4D97-AF65-F5344CB8AC3E}">
        <p14:creationId xmlns:p14="http://schemas.microsoft.com/office/powerpoint/2010/main" val="40750132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Centraal begrip</a:t>
            </a:r>
            <a:endParaRPr lang="nl-NL" dirty="0"/>
          </a:p>
        </p:txBody>
      </p:sp>
      <p:sp>
        <p:nvSpPr>
          <p:cNvPr id="3" name="Tijdelijke aanduiding voor inhoud 2"/>
          <p:cNvSpPr>
            <a:spLocks noGrp="1"/>
          </p:cNvSpPr>
          <p:nvPr>
            <p:ph idx="1"/>
          </p:nvPr>
        </p:nvSpPr>
        <p:spPr>
          <a:xfrm>
            <a:off x="3317384" y="3484211"/>
            <a:ext cx="5195551" cy="624150"/>
          </a:xfrm>
        </p:spPr>
        <p:txBody>
          <a:bodyPr>
            <a:noAutofit/>
          </a:bodyPr>
          <a:lstStyle/>
          <a:p>
            <a:r>
              <a:rPr lang="nl-NL" sz="4400" dirty="0" smtClean="0">
                <a:solidFill>
                  <a:srgbClr val="00B0F0"/>
                </a:solidFill>
              </a:rPr>
              <a:t>Verantwoordelijkheid</a:t>
            </a:r>
            <a:endParaRPr lang="nl-NL" sz="4400" dirty="0">
              <a:solidFill>
                <a:srgbClr val="00B0F0"/>
              </a:solidFill>
            </a:endParaRPr>
          </a:p>
        </p:txBody>
      </p:sp>
      <p:sp>
        <p:nvSpPr>
          <p:cNvPr id="5" name="Text Box 6"/>
          <p:cNvSpPr txBox="1">
            <a:spLocks noChangeArrowheads="1"/>
          </p:cNvSpPr>
          <p:nvPr/>
        </p:nvSpPr>
        <p:spPr bwMode="auto">
          <a:xfrm>
            <a:off x="2171843" y="3228677"/>
            <a:ext cx="776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dirty="0">
                <a:latin typeface="+mj-lt"/>
              </a:rPr>
              <a:t>Geld</a:t>
            </a:r>
            <a:endParaRPr lang="nl-NL" dirty="0">
              <a:latin typeface="+mj-lt"/>
            </a:endParaRPr>
          </a:p>
        </p:txBody>
      </p:sp>
      <p:sp>
        <p:nvSpPr>
          <p:cNvPr id="6" name="Text Box 8"/>
          <p:cNvSpPr txBox="1">
            <a:spLocks noChangeArrowheads="1"/>
          </p:cNvSpPr>
          <p:nvPr/>
        </p:nvSpPr>
        <p:spPr bwMode="auto">
          <a:xfrm>
            <a:off x="5270634" y="2712719"/>
            <a:ext cx="12250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nl-NL" sz="2800" dirty="0" smtClean="0">
                <a:latin typeface="+mj-lt"/>
              </a:rPr>
              <a:t>Leiding</a:t>
            </a:r>
            <a:endParaRPr lang="nl-NL" sz="2800" dirty="0">
              <a:latin typeface="+mj-lt"/>
            </a:endParaRPr>
          </a:p>
        </p:txBody>
      </p:sp>
      <p:sp>
        <p:nvSpPr>
          <p:cNvPr id="7" name="Text Box 9"/>
          <p:cNvSpPr txBox="1">
            <a:spLocks noChangeArrowheads="1"/>
          </p:cNvSpPr>
          <p:nvPr/>
        </p:nvSpPr>
        <p:spPr bwMode="auto">
          <a:xfrm>
            <a:off x="8512935" y="3027011"/>
            <a:ext cx="91563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nl-NL" dirty="0" smtClean="0">
                <a:latin typeface="+mj-lt"/>
              </a:rPr>
              <a:t>Risico</a:t>
            </a:r>
            <a:endParaRPr lang="nl-NL" dirty="0">
              <a:latin typeface="+mj-lt"/>
            </a:endParaRPr>
          </a:p>
        </p:txBody>
      </p:sp>
      <p:sp>
        <p:nvSpPr>
          <p:cNvPr id="8" name="Text Box 7"/>
          <p:cNvSpPr txBox="1">
            <a:spLocks noChangeArrowheads="1"/>
          </p:cNvSpPr>
          <p:nvPr/>
        </p:nvSpPr>
        <p:spPr bwMode="auto">
          <a:xfrm>
            <a:off x="4332421" y="4355025"/>
            <a:ext cx="301659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nl-NL" sz="3200" dirty="0" smtClean="0">
                <a:latin typeface="+mj-lt"/>
              </a:rPr>
              <a:t>Aansprakelijkheid</a:t>
            </a:r>
            <a:endParaRPr lang="nl-NL" sz="3200" dirty="0">
              <a:latin typeface="+mj-lt"/>
            </a:endParaRPr>
          </a:p>
        </p:txBody>
      </p:sp>
      <p:sp>
        <p:nvSpPr>
          <p:cNvPr id="9" name="Text Box 10"/>
          <p:cNvSpPr txBox="1">
            <a:spLocks noChangeArrowheads="1"/>
          </p:cNvSpPr>
          <p:nvPr/>
        </p:nvSpPr>
        <p:spPr bwMode="auto">
          <a:xfrm>
            <a:off x="1444768" y="4801467"/>
            <a:ext cx="1503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nl-NL" dirty="0" smtClean="0">
                <a:latin typeface="+mj-lt"/>
              </a:rPr>
              <a:t>Oprichting</a:t>
            </a:r>
            <a:endParaRPr lang="nl-NL" dirty="0">
              <a:latin typeface="+mj-lt"/>
            </a:endParaRPr>
          </a:p>
        </p:txBody>
      </p:sp>
      <p:sp>
        <p:nvSpPr>
          <p:cNvPr id="10" name="Text Box 12"/>
          <p:cNvSpPr txBox="1">
            <a:spLocks noChangeArrowheads="1"/>
          </p:cNvSpPr>
          <p:nvPr/>
        </p:nvSpPr>
        <p:spPr bwMode="auto">
          <a:xfrm>
            <a:off x="3862693" y="5372048"/>
            <a:ext cx="1978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nl-NL" dirty="0" smtClean="0">
                <a:latin typeface="+mj-lt"/>
              </a:rPr>
              <a:t>Rechtspersoon</a:t>
            </a:r>
            <a:endParaRPr lang="nl-NL" dirty="0">
              <a:latin typeface="+mj-lt"/>
            </a:endParaRPr>
          </a:p>
        </p:txBody>
      </p:sp>
      <p:sp>
        <p:nvSpPr>
          <p:cNvPr id="11" name="Text Box 11"/>
          <p:cNvSpPr txBox="1">
            <a:spLocks noChangeArrowheads="1"/>
          </p:cNvSpPr>
          <p:nvPr/>
        </p:nvSpPr>
        <p:spPr bwMode="auto">
          <a:xfrm>
            <a:off x="7497896" y="5161320"/>
            <a:ext cx="84670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nl-NL" sz="2000" dirty="0" smtClean="0">
                <a:latin typeface="+mj-lt"/>
              </a:rPr>
              <a:t>Failliet</a:t>
            </a:r>
            <a:endParaRPr lang="nl-NL" sz="2000" dirty="0">
              <a:latin typeface="+mj-lt"/>
            </a:endParaRPr>
          </a:p>
        </p:txBody>
      </p:sp>
      <p:sp>
        <p:nvSpPr>
          <p:cNvPr id="12" name="Text Box 13"/>
          <p:cNvSpPr txBox="1">
            <a:spLocks noChangeArrowheads="1"/>
          </p:cNvSpPr>
          <p:nvPr/>
        </p:nvSpPr>
        <p:spPr bwMode="auto">
          <a:xfrm>
            <a:off x="8516244" y="4367123"/>
            <a:ext cx="12271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nl-NL" sz="2000" dirty="0" smtClean="0">
                <a:latin typeface="+mj-lt"/>
              </a:rPr>
              <a:t>Eigendom</a:t>
            </a:r>
            <a:endParaRPr lang="nl-NL" sz="2000" dirty="0">
              <a:latin typeface="+mj-lt"/>
            </a:endParaRPr>
          </a:p>
        </p:txBody>
      </p:sp>
    </p:spTree>
    <p:extLst>
      <p:ext uri="{BB962C8B-B14F-4D97-AF65-F5344CB8AC3E}">
        <p14:creationId xmlns:p14="http://schemas.microsoft.com/office/powerpoint/2010/main" val="74100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P spid="8" grpId="0"/>
      <p:bldP spid="9"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Overzicht</a:t>
            </a:r>
            <a:endParaRPr lang="nl-NL" dirty="0"/>
          </a:p>
        </p:txBody>
      </p:sp>
      <p:sp>
        <p:nvSpPr>
          <p:cNvPr id="3" name="Tijdelijke aanduiding voor inhoud 2"/>
          <p:cNvSpPr>
            <a:spLocks noGrp="1"/>
          </p:cNvSpPr>
          <p:nvPr>
            <p:ph idx="1"/>
          </p:nvPr>
        </p:nvSpPr>
        <p:spPr/>
        <p:txBody>
          <a:bodyPr/>
          <a:lstStyle/>
          <a:p>
            <a:r>
              <a:rPr lang="nl-NL" dirty="0" smtClean="0"/>
              <a:t>Natuurlijke personen</a:t>
            </a:r>
          </a:p>
          <a:p>
            <a:r>
              <a:rPr lang="nl-NL" dirty="0" smtClean="0"/>
              <a:t>Rechtspersonen</a:t>
            </a:r>
          </a:p>
        </p:txBody>
      </p:sp>
      <p:sp>
        <p:nvSpPr>
          <p:cNvPr id="5" name="Puzzle3"/>
          <p:cNvSpPr>
            <a:spLocks noChangeAspect="1" noEditPoints="1" noChangeArrowheads="1"/>
          </p:cNvSpPr>
          <p:nvPr/>
        </p:nvSpPr>
        <p:spPr bwMode="blackWhite">
          <a:xfrm>
            <a:off x="6451604" y="3031277"/>
            <a:ext cx="962025" cy="1327150"/>
          </a:xfrm>
          <a:custGeom>
            <a:avLst/>
            <a:gdLst>
              <a:gd name="T0" fmla="*/ 1054 w 21600"/>
              <a:gd name="T1" fmla="*/ 7565 h 21600"/>
              <a:gd name="T2" fmla="*/ 19866 w 21600"/>
              <a:gd name="T3" fmla="*/ 11296 h 21600"/>
            </a:gdLst>
            <a:ahLst/>
            <a:cxnLst/>
            <a:rect l="T0" t="T1" r="T2" b="T3"/>
            <a:pathLst>
              <a:path w="21600" h="21600">
                <a:moveTo>
                  <a:pt x="6580" y="20830"/>
                </a:moveTo>
                <a:lnTo>
                  <a:pt x="7062" y="20960"/>
                </a:lnTo>
                <a:lnTo>
                  <a:pt x="7474" y="21026"/>
                </a:lnTo>
                <a:lnTo>
                  <a:pt x="7885" y="21052"/>
                </a:lnTo>
                <a:lnTo>
                  <a:pt x="8207" y="21052"/>
                </a:lnTo>
                <a:lnTo>
                  <a:pt x="8511" y="21000"/>
                </a:lnTo>
                <a:lnTo>
                  <a:pt x="8779" y="20934"/>
                </a:lnTo>
                <a:lnTo>
                  <a:pt x="8994" y="20830"/>
                </a:lnTo>
                <a:lnTo>
                  <a:pt x="9119" y="20700"/>
                </a:lnTo>
                <a:lnTo>
                  <a:pt x="9262" y="20556"/>
                </a:lnTo>
                <a:lnTo>
                  <a:pt x="9333" y="20400"/>
                </a:lnTo>
                <a:lnTo>
                  <a:pt x="9369" y="20230"/>
                </a:lnTo>
                <a:lnTo>
                  <a:pt x="9369" y="20034"/>
                </a:lnTo>
                <a:lnTo>
                  <a:pt x="9298" y="19852"/>
                </a:lnTo>
                <a:lnTo>
                  <a:pt x="9190" y="19682"/>
                </a:lnTo>
                <a:lnTo>
                  <a:pt x="9065" y="19500"/>
                </a:lnTo>
                <a:lnTo>
                  <a:pt x="8886" y="19330"/>
                </a:lnTo>
                <a:lnTo>
                  <a:pt x="8618" y="19108"/>
                </a:lnTo>
                <a:lnTo>
                  <a:pt x="8403" y="18847"/>
                </a:lnTo>
                <a:lnTo>
                  <a:pt x="8243" y="18573"/>
                </a:lnTo>
                <a:lnTo>
                  <a:pt x="8100" y="18300"/>
                </a:lnTo>
                <a:lnTo>
                  <a:pt x="7992" y="18000"/>
                </a:lnTo>
                <a:lnTo>
                  <a:pt x="7956" y="17700"/>
                </a:lnTo>
                <a:lnTo>
                  <a:pt x="7956" y="17426"/>
                </a:lnTo>
                <a:lnTo>
                  <a:pt x="7992" y="17126"/>
                </a:lnTo>
                <a:lnTo>
                  <a:pt x="8100" y="16878"/>
                </a:lnTo>
                <a:lnTo>
                  <a:pt x="8243" y="16630"/>
                </a:lnTo>
                <a:lnTo>
                  <a:pt x="8332" y="16500"/>
                </a:lnTo>
                <a:lnTo>
                  <a:pt x="8439" y="16369"/>
                </a:lnTo>
                <a:lnTo>
                  <a:pt x="8582" y="16278"/>
                </a:lnTo>
                <a:lnTo>
                  <a:pt x="8707" y="16173"/>
                </a:lnTo>
                <a:lnTo>
                  <a:pt x="8850" y="16095"/>
                </a:lnTo>
                <a:lnTo>
                  <a:pt x="9029" y="16017"/>
                </a:lnTo>
                <a:lnTo>
                  <a:pt x="9226" y="15952"/>
                </a:lnTo>
                <a:lnTo>
                  <a:pt x="9405" y="15873"/>
                </a:lnTo>
                <a:lnTo>
                  <a:pt x="9637" y="15847"/>
                </a:lnTo>
                <a:lnTo>
                  <a:pt x="9852" y="15795"/>
                </a:lnTo>
                <a:lnTo>
                  <a:pt x="10120" y="15769"/>
                </a:lnTo>
                <a:lnTo>
                  <a:pt x="10370" y="15769"/>
                </a:lnTo>
                <a:lnTo>
                  <a:pt x="10710" y="15769"/>
                </a:lnTo>
                <a:lnTo>
                  <a:pt x="10978" y="15769"/>
                </a:lnTo>
                <a:lnTo>
                  <a:pt x="11264" y="15795"/>
                </a:lnTo>
                <a:lnTo>
                  <a:pt x="11533" y="15847"/>
                </a:lnTo>
                <a:lnTo>
                  <a:pt x="11765" y="15900"/>
                </a:lnTo>
                <a:lnTo>
                  <a:pt x="12015" y="15952"/>
                </a:lnTo>
                <a:lnTo>
                  <a:pt x="12212" y="16017"/>
                </a:lnTo>
                <a:lnTo>
                  <a:pt x="12427" y="16095"/>
                </a:lnTo>
                <a:lnTo>
                  <a:pt x="12605" y="16173"/>
                </a:lnTo>
                <a:lnTo>
                  <a:pt x="12766" y="16278"/>
                </a:lnTo>
                <a:lnTo>
                  <a:pt x="12909" y="16369"/>
                </a:lnTo>
                <a:lnTo>
                  <a:pt x="13035" y="16473"/>
                </a:lnTo>
                <a:lnTo>
                  <a:pt x="13249" y="16695"/>
                </a:lnTo>
                <a:lnTo>
                  <a:pt x="13428" y="16943"/>
                </a:lnTo>
                <a:lnTo>
                  <a:pt x="13517" y="17204"/>
                </a:lnTo>
                <a:lnTo>
                  <a:pt x="13589" y="17478"/>
                </a:lnTo>
                <a:lnTo>
                  <a:pt x="13589" y="17752"/>
                </a:lnTo>
                <a:lnTo>
                  <a:pt x="13517" y="18026"/>
                </a:lnTo>
                <a:lnTo>
                  <a:pt x="13428" y="18273"/>
                </a:lnTo>
                <a:lnTo>
                  <a:pt x="13285" y="18521"/>
                </a:lnTo>
                <a:lnTo>
                  <a:pt x="13106" y="18756"/>
                </a:lnTo>
                <a:lnTo>
                  <a:pt x="12874" y="18978"/>
                </a:lnTo>
                <a:lnTo>
                  <a:pt x="12427" y="19356"/>
                </a:lnTo>
                <a:lnTo>
                  <a:pt x="12123" y="19682"/>
                </a:lnTo>
                <a:lnTo>
                  <a:pt x="12015" y="19800"/>
                </a:lnTo>
                <a:lnTo>
                  <a:pt x="11908" y="19956"/>
                </a:lnTo>
                <a:lnTo>
                  <a:pt x="11872" y="20073"/>
                </a:lnTo>
                <a:lnTo>
                  <a:pt x="11872" y="20204"/>
                </a:lnTo>
                <a:lnTo>
                  <a:pt x="11872" y="20334"/>
                </a:lnTo>
                <a:lnTo>
                  <a:pt x="11944" y="20426"/>
                </a:lnTo>
                <a:lnTo>
                  <a:pt x="12051" y="20530"/>
                </a:lnTo>
                <a:lnTo>
                  <a:pt x="12176" y="20634"/>
                </a:lnTo>
                <a:lnTo>
                  <a:pt x="12319" y="20726"/>
                </a:lnTo>
                <a:lnTo>
                  <a:pt x="12534" y="20830"/>
                </a:lnTo>
                <a:lnTo>
                  <a:pt x="12766" y="20934"/>
                </a:lnTo>
                <a:lnTo>
                  <a:pt x="13070" y="21026"/>
                </a:lnTo>
                <a:lnTo>
                  <a:pt x="13428" y="21130"/>
                </a:lnTo>
                <a:lnTo>
                  <a:pt x="13875" y="21234"/>
                </a:lnTo>
                <a:lnTo>
                  <a:pt x="14322" y="21326"/>
                </a:lnTo>
                <a:lnTo>
                  <a:pt x="14787" y="21404"/>
                </a:lnTo>
                <a:lnTo>
                  <a:pt x="15305" y="21482"/>
                </a:lnTo>
                <a:lnTo>
                  <a:pt x="15824" y="21534"/>
                </a:lnTo>
                <a:lnTo>
                  <a:pt x="16378" y="21586"/>
                </a:lnTo>
                <a:lnTo>
                  <a:pt x="16897" y="21613"/>
                </a:lnTo>
                <a:lnTo>
                  <a:pt x="17433" y="21613"/>
                </a:lnTo>
                <a:lnTo>
                  <a:pt x="17988" y="21613"/>
                </a:lnTo>
                <a:lnTo>
                  <a:pt x="18506" y="21586"/>
                </a:lnTo>
                <a:lnTo>
                  <a:pt x="18989" y="21508"/>
                </a:lnTo>
                <a:lnTo>
                  <a:pt x="19436" y="21430"/>
                </a:lnTo>
                <a:lnTo>
                  <a:pt x="19883" y="21326"/>
                </a:lnTo>
                <a:lnTo>
                  <a:pt x="20258" y="21208"/>
                </a:lnTo>
                <a:lnTo>
                  <a:pt x="20598" y="21026"/>
                </a:lnTo>
                <a:lnTo>
                  <a:pt x="20527" y="20726"/>
                </a:lnTo>
                <a:lnTo>
                  <a:pt x="20455" y="20426"/>
                </a:lnTo>
                <a:lnTo>
                  <a:pt x="20401" y="20100"/>
                </a:lnTo>
                <a:lnTo>
                  <a:pt x="20401" y="19747"/>
                </a:lnTo>
                <a:lnTo>
                  <a:pt x="20366" y="19030"/>
                </a:lnTo>
                <a:lnTo>
                  <a:pt x="20401" y="18300"/>
                </a:lnTo>
                <a:lnTo>
                  <a:pt x="20455" y="17595"/>
                </a:lnTo>
                <a:lnTo>
                  <a:pt x="20527" y="16969"/>
                </a:lnTo>
                <a:lnTo>
                  <a:pt x="20598" y="16447"/>
                </a:lnTo>
                <a:lnTo>
                  <a:pt x="20598" y="16017"/>
                </a:lnTo>
                <a:lnTo>
                  <a:pt x="20598" y="15873"/>
                </a:lnTo>
                <a:lnTo>
                  <a:pt x="20491" y="15717"/>
                </a:lnTo>
                <a:lnTo>
                  <a:pt x="20401" y="15573"/>
                </a:lnTo>
                <a:lnTo>
                  <a:pt x="20223" y="15417"/>
                </a:lnTo>
                <a:lnTo>
                  <a:pt x="20044" y="15300"/>
                </a:lnTo>
                <a:lnTo>
                  <a:pt x="19811" y="15195"/>
                </a:lnTo>
                <a:lnTo>
                  <a:pt x="19561" y="15091"/>
                </a:lnTo>
                <a:lnTo>
                  <a:pt x="19329" y="15026"/>
                </a:lnTo>
                <a:lnTo>
                  <a:pt x="19060" y="14973"/>
                </a:lnTo>
                <a:lnTo>
                  <a:pt x="18774" y="14921"/>
                </a:lnTo>
                <a:lnTo>
                  <a:pt x="18542" y="14921"/>
                </a:lnTo>
                <a:lnTo>
                  <a:pt x="18256" y="14921"/>
                </a:lnTo>
                <a:lnTo>
                  <a:pt x="18023" y="14973"/>
                </a:lnTo>
                <a:lnTo>
                  <a:pt x="17791" y="15052"/>
                </a:lnTo>
                <a:lnTo>
                  <a:pt x="17576" y="15143"/>
                </a:lnTo>
                <a:lnTo>
                  <a:pt x="17398" y="15273"/>
                </a:lnTo>
                <a:lnTo>
                  <a:pt x="17201" y="15391"/>
                </a:lnTo>
                <a:lnTo>
                  <a:pt x="16950" y="15521"/>
                </a:lnTo>
                <a:lnTo>
                  <a:pt x="16682" y="15600"/>
                </a:lnTo>
                <a:lnTo>
                  <a:pt x="16378" y="15652"/>
                </a:lnTo>
                <a:lnTo>
                  <a:pt x="16039" y="15678"/>
                </a:lnTo>
                <a:lnTo>
                  <a:pt x="15681" y="15652"/>
                </a:lnTo>
                <a:lnTo>
                  <a:pt x="15305" y="15626"/>
                </a:lnTo>
                <a:lnTo>
                  <a:pt x="14966" y="15547"/>
                </a:lnTo>
                <a:lnTo>
                  <a:pt x="14626" y="15443"/>
                </a:lnTo>
                <a:lnTo>
                  <a:pt x="14286" y="15300"/>
                </a:lnTo>
                <a:lnTo>
                  <a:pt x="13964" y="15143"/>
                </a:lnTo>
                <a:lnTo>
                  <a:pt x="13696" y="14947"/>
                </a:lnTo>
                <a:lnTo>
                  <a:pt x="13589" y="14817"/>
                </a:lnTo>
                <a:lnTo>
                  <a:pt x="13482" y="14700"/>
                </a:lnTo>
                <a:lnTo>
                  <a:pt x="13392" y="14569"/>
                </a:lnTo>
                <a:lnTo>
                  <a:pt x="13321" y="14426"/>
                </a:lnTo>
                <a:lnTo>
                  <a:pt x="13249" y="14269"/>
                </a:lnTo>
                <a:lnTo>
                  <a:pt x="13213" y="14126"/>
                </a:lnTo>
                <a:lnTo>
                  <a:pt x="13178" y="13943"/>
                </a:lnTo>
                <a:lnTo>
                  <a:pt x="13178" y="13773"/>
                </a:lnTo>
                <a:lnTo>
                  <a:pt x="13178" y="13565"/>
                </a:lnTo>
                <a:lnTo>
                  <a:pt x="13213" y="13369"/>
                </a:lnTo>
                <a:lnTo>
                  <a:pt x="13249" y="13173"/>
                </a:lnTo>
                <a:lnTo>
                  <a:pt x="13321" y="12991"/>
                </a:lnTo>
                <a:lnTo>
                  <a:pt x="13392" y="12847"/>
                </a:lnTo>
                <a:lnTo>
                  <a:pt x="13482" y="12691"/>
                </a:lnTo>
                <a:lnTo>
                  <a:pt x="13589" y="12547"/>
                </a:lnTo>
                <a:lnTo>
                  <a:pt x="13732" y="12417"/>
                </a:lnTo>
                <a:lnTo>
                  <a:pt x="14000" y="12195"/>
                </a:lnTo>
                <a:lnTo>
                  <a:pt x="14340" y="11986"/>
                </a:lnTo>
                <a:lnTo>
                  <a:pt x="14698" y="11843"/>
                </a:lnTo>
                <a:lnTo>
                  <a:pt x="15073" y="11739"/>
                </a:lnTo>
                <a:lnTo>
                  <a:pt x="15449" y="11660"/>
                </a:lnTo>
                <a:lnTo>
                  <a:pt x="15824" y="11621"/>
                </a:lnTo>
                <a:lnTo>
                  <a:pt x="16200" y="11621"/>
                </a:lnTo>
                <a:lnTo>
                  <a:pt x="16575" y="11660"/>
                </a:lnTo>
                <a:lnTo>
                  <a:pt x="16933" y="11713"/>
                </a:lnTo>
                <a:lnTo>
                  <a:pt x="17272" y="11817"/>
                </a:lnTo>
                <a:lnTo>
                  <a:pt x="17541" y="11947"/>
                </a:lnTo>
                <a:lnTo>
                  <a:pt x="17791" y="12091"/>
                </a:lnTo>
                <a:lnTo>
                  <a:pt x="17916" y="12195"/>
                </a:lnTo>
                <a:lnTo>
                  <a:pt x="18095" y="12286"/>
                </a:lnTo>
                <a:lnTo>
                  <a:pt x="18292" y="12391"/>
                </a:lnTo>
                <a:lnTo>
                  <a:pt x="18470" y="12443"/>
                </a:lnTo>
                <a:lnTo>
                  <a:pt x="18703" y="12521"/>
                </a:lnTo>
                <a:lnTo>
                  <a:pt x="18917" y="12547"/>
                </a:lnTo>
                <a:lnTo>
                  <a:pt x="19150" y="12573"/>
                </a:lnTo>
                <a:lnTo>
                  <a:pt x="19400" y="12586"/>
                </a:lnTo>
                <a:lnTo>
                  <a:pt x="19633" y="12586"/>
                </a:lnTo>
                <a:lnTo>
                  <a:pt x="19883" y="12573"/>
                </a:lnTo>
                <a:lnTo>
                  <a:pt x="20115" y="12521"/>
                </a:lnTo>
                <a:lnTo>
                  <a:pt x="20366" y="12469"/>
                </a:lnTo>
                <a:lnTo>
                  <a:pt x="20598" y="12417"/>
                </a:lnTo>
                <a:lnTo>
                  <a:pt x="20849" y="12313"/>
                </a:lnTo>
                <a:lnTo>
                  <a:pt x="21045" y="12221"/>
                </a:lnTo>
                <a:lnTo>
                  <a:pt x="21296" y="12091"/>
                </a:lnTo>
                <a:lnTo>
                  <a:pt x="21349" y="12013"/>
                </a:lnTo>
                <a:lnTo>
                  <a:pt x="21456" y="11947"/>
                </a:lnTo>
                <a:lnTo>
                  <a:pt x="21528" y="11843"/>
                </a:lnTo>
                <a:lnTo>
                  <a:pt x="21564" y="11713"/>
                </a:lnTo>
                <a:lnTo>
                  <a:pt x="21671" y="11465"/>
                </a:lnTo>
                <a:lnTo>
                  <a:pt x="21707" y="11165"/>
                </a:lnTo>
                <a:lnTo>
                  <a:pt x="21707" y="10813"/>
                </a:lnTo>
                <a:lnTo>
                  <a:pt x="21707" y="10460"/>
                </a:lnTo>
                <a:lnTo>
                  <a:pt x="21635" y="10082"/>
                </a:lnTo>
                <a:lnTo>
                  <a:pt x="21564" y="9717"/>
                </a:lnTo>
                <a:lnTo>
                  <a:pt x="21349" y="8908"/>
                </a:lnTo>
                <a:lnTo>
                  <a:pt x="21117" y="8191"/>
                </a:lnTo>
                <a:lnTo>
                  <a:pt x="20849" y="7539"/>
                </a:lnTo>
                <a:lnTo>
                  <a:pt x="20598" y="7030"/>
                </a:lnTo>
                <a:lnTo>
                  <a:pt x="20044" y="7108"/>
                </a:lnTo>
                <a:lnTo>
                  <a:pt x="19472" y="7160"/>
                </a:lnTo>
                <a:lnTo>
                  <a:pt x="18882" y="7213"/>
                </a:lnTo>
                <a:lnTo>
                  <a:pt x="18256" y="7213"/>
                </a:lnTo>
                <a:lnTo>
                  <a:pt x="17684" y="7213"/>
                </a:lnTo>
                <a:lnTo>
                  <a:pt x="17094" y="7186"/>
                </a:lnTo>
                <a:lnTo>
                  <a:pt x="16503" y="7160"/>
                </a:lnTo>
                <a:lnTo>
                  <a:pt x="16003" y="7108"/>
                </a:lnTo>
                <a:lnTo>
                  <a:pt x="15001" y="7004"/>
                </a:lnTo>
                <a:lnTo>
                  <a:pt x="14215" y="6913"/>
                </a:lnTo>
                <a:lnTo>
                  <a:pt x="13696" y="6834"/>
                </a:lnTo>
                <a:lnTo>
                  <a:pt x="13517" y="6808"/>
                </a:lnTo>
                <a:lnTo>
                  <a:pt x="13070" y="6652"/>
                </a:lnTo>
                <a:lnTo>
                  <a:pt x="12695" y="6482"/>
                </a:lnTo>
                <a:lnTo>
                  <a:pt x="12355" y="6313"/>
                </a:lnTo>
                <a:lnTo>
                  <a:pt x="12123" y="6104"/>
                </a:lnTo>
                <a:lnTo>
                  <a:pt x="11908" y="5882"/>
                </a:lnTo>
                <a:lnTo>
                  <a:pt x="11765" y="5660"/>
                </a:lnTo>
                <a:lnTo>
                  <a:pt x="11676" y="5426"/>
                </a:lnTo>
                <a:lnTo>
                  <a:pt x="11604" y="5204"/>
                </a:lnTo>
                <a:lnTo>
                  <a:pt x="11604" y="4956"/>
                </a:lnTo>
                <a:lnTo>
                  <a:pt x="11640" y="4734"/>
                </a:lnTo>
                <a:lnTo>
                  <a:pt x="11711" y="4500"/>
                </a:lnTo>
                <a:lnTo>
                  <a:pt x="11801" y="4304"/>
                </a:lnTo>
                <a:lnTo>
                  <a:pt x="11908" y="4108"/>
                </a:lnTo>
                <a:lnTo>
                  <a:pt x="12087" y="3926"/>
                </a:lnTo>
                <a:lnTo>
                  <a:pt x="12284" y="3756"/>
                </a:lnTo>
                <a:lnTo>
                  <a:pt x="12498" y="3626"/>
                </a:lnTo>
                <a:lnTo>
                  <a:pt x="12695" y="3482"/>
                </a:lnTo>
                <a:lnTo>
                  <a:pt x="12874" y="3273"/>
                </a:lnTo>
                <a:lnTo>
                  <a:pt x="13035" y="3052"/>
                </a:lnTo>
                <a:lnTo>
                  <a:pt x="13178" y="2778"/>
                </a:lnTo>
                <a:lnTo>
                  <a:pt x="13285" y="2504"/>
                </a:lnTo>
                <a:lnTo>
                  <a:pt x="13321" y="2204"/>
                </a:lnTo>
                <a:lnTo>
                  <a:pt x="13356" y="1904"/>
                </a:lnTo>
                <a:lnTo>
                  <a:pt x="13285" y="1604"/>
                </a:lnTo>
                <a:lnTo>
                  <a:pt x="13178" y="1304"/>
                </a:lnTo>
                <a:lnTo>
                  <a:pt x="13035" y="1017"/>
                </a:lnTo>
                <a:lnTo>
                  <a:pt x="12945" y="900"/>
                </a:lnTo>
                <a:lnTo>
                  <a:pt x="12802" y="769"/>
                </a:lnTo>
                <a:lnTo>
                  <a:pt x="12659" y="652"/>
                </a:lnTo>
                <a:lnTo>
                  <a:pt x="12498" y="547"/>
                </a:lnTo>
                <a:lnTo>
                  <a:pt x="12319" y="443"/>
                </a:lnTo>
                <a:lnTo>
                  <a:pt x="12123" y="352"/>
                </a:lnTo>
                <a:lnTo>
                  <a:pt x="11872" y="273"/>
                </a:lnTo>
                <a:lnTo>
                  <a:pt x="11640" y="221"/>
                </a:lnTo>
                <a:lnTo>
                  <a:pt x="11354" y="143"/>
                </a:lnTo>
                <a:lnTo>
                  <a:pt x="11086" y="117"/>
                </a:lnTo>
                <a:lnTo>
                  <a:pt x="10782" y="91"/>
                </a:lnTo>
                <a:lnTo>
                  <a:pt x="10424" y="91"/>
                </a:lnTo>
                <a:lnTo>
                  <a:pt x="10120" y="91"/>
                </a:lnTo>
                <a:lnTo>
                  <a:pt x="9816" y="117"/>
                </a:lnTo>
                <a:lnTo>
                  <a:pt x="9548" y="143"/>
                </a:lnTo>
                <a:lnTo>
                  <a:pt x="9298" y="195"/>
                </a:lnTo>
                <a:lnTo>
                  <a:pt x="9065" y="247"/>
                </a:lnTo>
                <a:lnTo>
                  <a:pt x="8815" y="300"/>
                </a:lnTo>
                <a:lnTo>
                  <a:pt x="8618" y="378"/>
                </a:lnTo>
                <a:lnTo>
                  <a:pt x="8403" y="469"/>
                </a:lnTo>
                <a:lnTo>
                  <a:pt x="8243" y="547"/>
                </a:lnTo>
                <a:lnTo>
                  <a:pt x="8064" y="652"/>
                </a:lnTo>
                <a:lnTo>
                  <a:pt x="7921" y="743"/>
                </a:lnTo>
                <a:lnTo>
                  <a:pt x="7796" y="873"/>
                </a:lnTo>
                <a:lnTo>
                  <a:pt x="7581" y="1095"/>
                </a:lnTo>
                <a:lnTo>
                  <a:pt x="7402" y="1369"/>
                </a:lnTo>
                <a:lnTo>
                  <a:pt x="7313" y="1630"/>
                </a:lnTo>
                <a:lnTo>
                  <a:pt x="7277" y="1930"/>
                </a:lnTo>
                <a:lnTo>
                  <a:pt x="7277" y="2204"/>
                </a:lnTo>
                <a:lnTo>
                  <a:pt x="7313" y="2478"/>
                </a:lnTo>
                <a:lnTo>
                  <a:pt x="7402" y="2752"/>
                </a:lnTo>
                <a:lnTo>
                  <a:pt x="7581" y="3000"/>
                </a:lnTo>
                <a:lnTo>
                  <a:pt x="7796" y="3221"/>
                </a:lnTo>
                <a:lnTo>
                  <a:pt x="8028" y="3456"/>
                </a:lnTo>
                <a:lnTo>
                  <a:pt x="8260" y="3652"/>
                </a:lnTo>
                <a:lnTo>
                  <a:pt x="8475" y="3873"/>
                </a:lnTo>
                <a:lnTo>
                  <a:pt x="8654" y="4108"/>
                </a:lnTo>
                <a:lnTo>
                  <a:pt x="8743" y="4330"/>
                </a:lnTo>
                <a:lnTo>
                  <a:pt x="8815" y="4578"/>
                </a:lnTo>
                <a:lnTo>
                  <a:pt x="8815" y="4826"/>
                </a:lnTo>
                <a:lnTo>
                  <a:pt x="8779" y="5073"/>
                </a:lnTo>
                <a:lnTo>
                  <a:pt x="8690" y="5308"/>
                </a:lnTo>
                <a:lnTo>
                  <a:pt x="8547" y="5556"/>
                </a:lnTo>
                <a:lnTo>
                  <a:pt x="8332" y="5778"/>
                </a:lnTo>
                <a:lnTo>
                  <a:pt x="8100" y="5986"/>
                </a:lnTo>
                <a:lnTo>
                  <a:pt x="7796" y="6208"/>
                </a:lnTo>
                <a:lnTo>
                  <a:pt x="7438" y="6378"/>
                </a:lnTo>
                <a:lnTo>
                  <a:pt x="7027" y="6534"/>
                </a:lnTo>
                <a:lnTo>
                  <a:pt x="6544" y="6678"/>
                </a:lnTo>
                <a:lnTo>
                  <a:pt x="6043" y="6808"/>
                </a:lnTo>
                <a:lnTo>
                  <a:pt x="5632" y="6808"/>
                </a:lnTo>
                <a:lnTo>
                  <a:pt x="5078" y="6808"/>
                </a:lnTo>
                <a:lnTo>
                  <a:pt x="4488" y="6808"/>
                </a:lnTo>
                <a:lnTo>
                  <a:pt x="3808" y="6808"/>
                </a:lnTo>
                <a:lnTo>
                  <a:pt x="3075" y="6808"/>
                </a:lnTo>
                <a:lnTo>
                  <a:pt x="2288" y="6808"/>
                </a:lnTo>
                <a:lnTo>
                  <a:pt x="1466" y="6808"/>
                </a:lnTo>
                <a:lnTo>
                  <a:pt x="607" y="6808"/>
                </a:lnTo>
                <a:lnTo>
                  <a:pt x="500" y="7239"/>
                </a:lnTo>
                <a:lnTo>
                  <a:pt x="375" y="7839"/>
                </a:lnTo>
                <a:lnTo>
                  <a:pt x="268" y="8491"/>
                </a:lnTo>
                <a:lnTo>
                  <a:pt x="160" y="9182"/>
                </a:lnTo>
                <a:lnTo>
                  <a:pt x="53" y="9860"/>
                </a:lnTo>
                <a:lnTo>
                  <a:pt x="17" y="10486"/>
                </a:lnTo>
                <a:lnTo>
                  <a:pt x="17" y="10969"/>
                </a:lnTo>
                <a:lnTo>
                  <a:pt x="17" y="11295"/>
                </a:lnTo>
                <a:lnTo>
                  <a:pt x="125" y="11465"/>
                </a:lnTo>
                <a:lnTo>
                  <a:pt x="232" y="11634"/>
                </a:lnTo>
                <a:lnTo>
                  <a:pt x="411" y="11765"/>
                </a:lnTo>
                <a:lnTo>
                  <a:pt x="607" y="11895"/>
                </a:lnTo>
                <a:lnTo>
                  <a:pt x="858" y="12013"/>
                </a:lnTo>
                <a:lnTo>
                  <a:pt x="1126" y="12091"/>
                </a:lnTo>
                <a:lnTo>
                  <a:pt x="1430" y="12169"/>
                </a:lnTo>
                <a:lnTo>
                  <a:pt x="1716" y="12221"/>
                </a:lnTo>
                <a:lnTo>
                  <a:pt x="2056" y="12247"/>
                </a:lnTo>
                <a:lnTo>
                  <a:pt x="2360" y="12260"/>
                </a:lnTo>
                <a:lnTo>
                  <a:pt x="2664" y="12247"/>
                </a:lnTo>
                <a:lnTo>
                  <a:pt x="2986" y="12221"/>
                </a:lnTo>
                <a:lnTo>
                  <a:pt x="3290" y="12169"/>
                </a:lnTo>
                <a:lnTo>
                  <a:pt x="3558" y="12065"/>
                </a:lnTo>
                <a:lnTo>
                  <a:pt x="3808" y="11960"/>
                </a:lnTo>
                <a:lnTo>
                  <a:pt x="4041" y="11843"/>
                </a:lnTo>
                <a:lnTo>
                  <a:pt x="4255" y="11686"/>
                </a:lnTo>
                <a:lnTo>
                  <a:pt x="4523" y="11595"/>
                </a:lnTo>
                <a:lnTo>
                  <a:pt x="4792" y="11517"/>
                </a:lnTo>
                <a:lnTo>
                  <a:pt x="5113" y="11491"/>
                </a:lnTo>
                <a:lnTo>
                  <a:pt x="5453" y="11465"/>
                </a:lnTo>
                <a:lnTo>
                  <a:pt x="5757" y="11491"/>
                </a:lnTo>
                <a:lnTo>
                  <a:pt x="6097" y="11543"/>
                </a:lnTo>
                <a:lnTo>
                  <a:pt x="6454" y="11634"/>
                </a:lnTo>
                <a:lnTo>
                  <a:pt x="6758" y="11765"/>
                </a:lnTo>
                <a:lnTo>
                  <a:pt x="7062" y="11921"/>
                </a:lnTo>
                <a:lnTo>
                  <a:pt x="7313" y="12091"/>
                </a:lnTo>
                <a:lnTo>
                  <a:pt x="7545" y="12313"/>
                </a:lnTo>
                <a:lnTo>
                  <a:pt x="7760" y="12573"/>
                </a:lnTo>
                <a:lnTo>
                  <a:pt x="7885" y="12847"/>
                </a:lnTo>
                <a:lnTo>
                  <a:pt x="7992" y="13173"/>
                </a:lnTo>
                <a:lnTo>
                  <a:pt x="8028" y="13500"/>
                </a:lnTo>
                <a:lnTo>
                  <a:pt x="7992" y="13747"/>
                </a:lnTo>
                <a:lnTo>
                  <a:pt x="7885" y="13969"/>
                </a:lnTo>
                <a:lnTo>
                  <a:pt x="7760" y="14191"/>
                </a:lnTo>
                <a:lnTo>
                  <a:pt x="7545" y="14373"/>
                </a:lnTo>
                <a:lnTo>
                  <a:pt x="7313" y="14543"/>
                </a:lnTo>
                <a:lnTo>
                  <a:pt x="7062" y="14700"/>
                </a:lnTo>
                <a:lnTo>
                  <a:pt x="6758" y="14817"/>
                </a:lnTo>
                <a:lnTo>
                  <a:pt x="6454" y="14921"/>
                </a:lnTo>
                <a:lnTo>
                  <a:pt x="6097" y="15000"/>
                </a:lnTo>
                <a:lnTo>
                  <a:pt x="5757" y="15052"/>
                </a:lnTo>
                <a:lnTo>
                  <a:pt x="5453" y="15052"/>
                </a:lnTo>
                <a:lnTo>
                  <a:pt x="5113" y="15026"/>
                </a:lnTo>
                <a:lnTo>
                  <a:pt x="4792" y="14973"/>
                </a:lnTo>
                <a:lnTo>
                  <a:pt x="4523" y="14869"/>
                </a:lnTo>
                <a:lnTo>
                  <a:pt x="4255" y="14752"/>
                </a:lnTo>
                <a:lnTo>
                  <a:pt x="4041" y="14569"/>
                </a:lnTo>
                <a:lnTo>
                  <a:pt x="3844" y="14400"/>
                </a:lnTo>
                <a:lnTo>
                  <a:pt x="3594" y="14269"/>
                </a:lnTo>
                <a:lnTo>
                  <a:pt x="3361" y="14165"/>
                </a:lnTo>
                <a:lnTo>
                  <a:pt x="3111" y="14100"/>
                </a:lnTo>
                <a:lnTo>
                  <a:pt x="2843" y="14073"/>
                </a:lnTo>
                <a:lnTo>
                  <a:pt x="2574" y="14073"/>
                </a:lnTo>
                <a:lnTo>
                  <a:pt x="2288" y="14100"/>
                </a:lnTo>
                <a:lnTo>
                  <a:pt x="2020" y="14139"/>
                </a:lnTo>
                <a:lnTo>
                  <a:pt x="1734" y="14243"/>
                </a:lnTo>
                <a:lnTo>
                  <a:pt x="1466" y="14347"/>
                </a:lnTo>
                <a:lnTo>
                  <a:pt x="1233" y="14465"/>
                </a:lnTo>
                <a:lnTo>
                  <a:pt x="983" y="14621"/>
                </a:lnTo>
                <a:lnTo>
                  <a:pt x="786" y="14765"/>
                </a:lnTo>
                <a:lnTo>
                  <a:pt x="572" y="14947"/>
                </a:lnTo>
                <a:lnTo>
                  <a:pt x="411" y="15143"/>
                </a:lnTo>
                <a:lnTo>
                  <a:pt x="303" y="15378"/>
                </a:lnTo>
                <a:lnTo>
                  <a:pt x="196" y="15600"/>
                </a:lnTo>
                <a:lnTo>
                  <a:pt x="160" y="15873"/>
                </a:lnTo>
                <a:lnTo>
                  <a:pt x="196" y="16200"/>
                </a:lnTo>
                <a:lnTo>
                  <a:pt x="232" y="16526"/>
                </a:lnTo>
                <a:lnTo>
                  <a:pt x="411" y="17295"/>
                </a:lnTo>
                <a:lnTo>
                  <a:pt x="607" y="18104"/>
                </a:lnTo>
                <a:lnTo>
                  <a:pt x="715" y="18508"/>
                </a:lnTo>
                <a:lnTo>
                  <a:pt x="822" y="18926"/>
                </a:lnTo>
                <a:lnTo>
                  <a:pt x="876" y="19330"/>
                </a:lnTo>
                <a:lnTo>
                  <a:pt x="911" y="19734"/>
                </a:lnTo>
                <a:lnTo>
                  <a:pt x="911" y="20073"/>
                </a:lnTo>
                <a:lnTo>
                  <a:pt x="876" y="20426"/>
                </a:lnTo>
                <a:lnTo>
                  <a:pt x="858" y="20608"/>
                </a:lnTo>
                <a:lnTo>
                  <a:pt x="786" y="20752"/>
                </a:lnTo>
                <a:lnTo>
                  <a:pt x="715" y="20908"/>
                </a:lnTo>
                <a:lnTo>
                  <a:pt x="607" y="21026"/>
                </a:lnTo>
                <a:lnTo>
                  <a:pt x="1394" y="20934"/>
                </a:lnTo>
                <a:lnTo>
                  <a:pt x="2217" y="20804"/>
                </a:lnTo>
                <a:lnTo>
                  <a:pt x="3039" y="20726"/>
                </a:lnTo>
                <a:lnTo>
                  <a:pt x="3844" y="20660"/>
                </a:lnTo>
                <a:lnTo>
                  <a:pt x="4595" y="20634"/>
                </a:lnTo>
                <a:lnTo>
                  <a:pt x="5310" y="20634"/>
                </a:lnTo>
                <a:lnTo>
                  <a:pt x="5650" y="20660"/>
                </a:lnTo>
                <a:lnTo>
                  <a:pt x="6007" y="20700"/>
                </a:lnTo>
                <a:lnTo>
                  <a:pt x="6276" y="20752"/>
                </a:lnTo>
                <a:lnTo>
                  <a:pt x="6580" y="20830"/>
                </a:lnTo>
                <a:close/>
              </a:path>
            </a:pathLst>
          </a:custGeom>
          <a:solidFill>
            <a:schemeClr val="bg1"/>
          </a:solidFill>
          <a:ln w="9525">
            <a:miter lim="800000"/>
            <a:headEnd/>
            <a:tailEnd/>
          </a:ln>
          <a:effectLst/>
          <a:scene3d>
            <a:camera prst="legacyPerspectiveFront">
              <a:rot lat="0" lon="300000" rev="0"/>
            </a:camera>
            <a:lightRig rig="legacyFlat4" dir="b"/>
          </a:scene3d>
          <a:sp3d extrusionH="227000" prstMaterial="legacyMatte">
            <a:bevelT w="13500" h="13500" prst="angle"/>
            <a:bevelB w="13500" h="13500" prst="angle"/>
            <a:extrusionClr>
              <a:schemeClr val="bg1"/>
            </a:extrusionClr>
            <a:contourClr>
              <a:schemeClr val="bg1"/>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flatTx/>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600" dirty="0"/>
          </a:p>
          <a:p>
            <a:pPr algn="ctr"/>
            <a:r>
              <a:rPr lang="en-US" sz="1800" dirty="0" err="1">
                <a:latin typeface="+mj-lt"/>
              </a:rPr>
              <a:t>Een</a:t>
            </a:r>
            <a:r>
              <a:rPr lang="en-US" sz="1800" dirty="0">
                <a:latin typeface="+mj-lt"/>
              </a:rPr>
              <a:t>-</a:t>
            </a:r>
          </a:p>
          <a:p>
            <a:pPr algn="ctr"/>
            <a:r>
              <a:rPr lang="en-US" sz="1800" dirty="0">
                <a:latin typeface="+mj-lt"/>
              </a:rPr>
              <a:t>mans-</a:t>
            </a:r>
            <a:r>
              <a:rPr lang="en-US" sz="1800" dirty="0" err="1">
                <a:latin typeface="+mj-lt"/>
              </a:rPr>
              <a:t>zaak</a:t>
            </a:r>
            <a:endParaRPr lang="nl-NL" sz="1800" dirty="0">
              <a:latin typeface="+mj-lt"/>
            </a:endParaRPr>
          </a:p>
        </p:txBody>
      </p:sp>
      <p:sp>
        <p:nvSpPr>
          <p:cNvPr id="6" name="Puzzle2"/>
          <p:cNvSpPr>
            <a:spLocks noChangeAspect="1" noEditPoints="1" noChangeArrowheads="1"/>
          </p:cNvSpPr>
          <p:nvPr/>
        </p:nvSpPr>
        <p:spPr bwMode="blackWhite">
          <a:xfrm>
            <a:off x="6985956" y="3445511"/>
            <a:ext cx="1905000" cy="947738"/>
          </a:xfrm>
          <a:custGeom>
            <a:avLst/>
            <a:gdLst>
              <a:gd name="T0" fmla="*/ 6542 w 21600"/>
              <a:gd name="T1" fmla="*/ 9180 h 21600"/>
              <a:gd name="T2" fmla="*/ 15685 w 21600"/>
              <a:gd name="T3" fmla="*/ 12569 h 21600"/>
            </a:gdLst>
            <a:ahLst/>
            <a:cxnLst/>
            <a:rect l="T0" t="T1" r="T2" b="T3"/>
            <a:pathLst>
              <a:path w="21600" h="21600">
                <a:moveTo>
                  <a:pt x="9365" y="20836"/>
                </a:moveTo>
                <a:lnTo>
                  <a:pt x="9534" y="20836"/>
                </a:lnTo>
                <a:lnTo>
                  <a:pt x="9690" y="20762"/>
                </a:lnTo>
                <a:lnTo>
                  <a:pt x="9814" y="20687"/>
                </a:lnTo>
                <a:lnTo>
                  <a:pt x="9926" y="20575"/>
                </a:lnTo>
                <a:lnTo>
                  <a:pt x="10015" y="20426"/>
                </a:lnTo>
                <a:lnTo>
                  <a:pt x="10071" y="20296"/>
                </a:lnTo>
                <a:lnTo>
                  <a:pt x="10116" y="20110"/>
                </a:lnTo>
                <a:lnTo>
                  <a:pt x="10139" y="19905"/>
                </a:lnTo>
                <a:lnTo>
                  <a:pt x="10139" y="19682"/>
                </a:lnTo>
                <a:lnTo>
                  <a:pt x="10116" y="19440"/>
                </a:lnTo>
                <a:lnTo>
                  <a:pt x="10071" y="19142"/>
                </a:lnTo>
                <a:lnTo>
                  <a:pt x="10015" y="18900"/>
                </a:lnTo>
                <a:lnTo>
                  <a:pt x="9903" y="18620"/>
                </a:lnTo>
                <a:lnTo>
                  <a:pt x="9791" y="18285"/>
                </a:lnTo>
                <a:lnTo>
                  <a:pt x="9646" y="17968"/>
                </a:lnTo>
                <a:lnTo>
                  <a:pt x="9478" y="17652"/>
                </a:lnTo>
                <a:lnTo>
                  <a:pt x="9388" y="17466"/>
                </a:lnTo>
                <a:lnTo>
                  <a:pt x="9321" y="17298"/>
                </a:lnTo>
                <a:lnTo>
                  <a:pt x="9265" y="17112"/>
                </a:lnTo>
                <a:lnTo>
                  <a:pt x="9197" y="16926"/>
                </a:lnTo>
                <a:lnTo>
                  <a:pt x="9130" y="16535"/>
                </a:lnTo>
                <a:lnTo>
                  <a:pt x="9108" y="16144"/>
                </a:lnTo>
                <a:lnTo>
                  <a:pt x="9108" y="15753"/>
                </a:lnTo>
                <a:lnTo>
                  <a:pt x="9175" y="15362"/>
                </a:lnTo>
                <a:lnTo>
                  <a:pt x="9242" y="14971"/>
                </a:lnTo>
                <a:lnTo>
                  <a:pt x="9365" y="14580"/>
                </a:lnTo>
                <a:lnTo>
                  <a:pt x="9500" y="14244"/>
                </a:lnTo>
                <a:lnTo>
                  <a:pt x="9668" y="13891"/>
                </a:lnTo>
                <a:lnTo>
                  <a:pt x="9858" y="13611"/>
                </a:lnTo>
                <a:lnTo>
                  <a:pt x="10071" y="13351"/>
                </a:lnTo>
                <a:lnTo>
                  <a:pt x="10295" y="13146"/>
                </a:lnTo>
                <a:lnTo>
                  <a:pt x="10553" y="12997"/>
                </a:lnTo>
                <a:lnTo>
                  <a:pt x="10811" y="12885"/>
                </a:lnTo>
                <a:lnTo>
                  <a:pt x="11068" y="12866"/>
                </a:lnTo>
                <a:lnTo>
                  <a:pt x="11348" y="12885"/>
                </a:lnTo>
                <a:lnTo>
                  <a:pt x="11606" y="12997"/>
                </a:lnTo>
                <a:lnTo>
                  <a:pt x="11841" y="13183"/>
                </a:lnTo>
                <a:lnTo>
                  <a:pt x="12054" y="13388"/>
                </a:lnTo>
                <a:lnTo>
                  <a:pt x="12245" y="13648"/>
                </a:lnTo>
                <a:lnTo>
                  <a:pt x="12413" y="13928"/>
                </a:lnTo>
                <a:lnTo>
                  <a:pt x="12547" y="14244"/>
                </a:lnTo>
                <a:lnTo>
                  <a:pt x="12682" y="14617"/>
                </a:lnTo>
                <a:lnTo>
                  <a:pt x="12760" y="15008"/>
                </a:lnTo>
                <a:lnTo>
                  <a:pt x="12827" y="15399"/>
                </a:lnTo>
                <a:lnTo>
                  <a:pt x="12850" y="15753"/>
                </a:lnTo>
                <a:lnTo>
                  <a:pt x="12850" y="16144"/>
                </a:lnTo>
                <a:lnTo>
                  <a:pt x="12805" y="16535"/>
                </a:lnTo>
                <a:lnTo>
                  <a:pt x="12738" y="16888"/>
                </a:lnTo>
                <a:lnTo>
                  <a:pt x="12659" y="17224"/>
                </a:lnTo>
                <a:lnTo>
                  <a:pt x="12502" y="17503"/>
                </a:lnTo>
                <a:lnTo>
                  <a:pt x="12222" y="18043"/>
                </a:lnTo>
                <a:lnTo>
                  <a:pt x="11965" y="18546"/>
                </a:lnTo>
                <a:lnTo>
                  <a:pt x="11864" y="18751"/>
                </a:lnTo>
                <a:lnTo>
                  <a:pt x="11774" y="18974"/>
                </a:lnTo>
                <a:lnTo>
                  <a:pt x="11707" y="19179"/>
                </a:lnTo>
                <a:lnTo>
                  <a:pt x="11662" y="19365"/>
                </a:lnTo>
                <a:lnTo>
                  <a:pt x="11629" y="19570"/>
                </a:lnTo>
                <a:lnTo>
                  <a:pt x="11629" y="19756"/>
                </a:lnTo>
                <a:lnTo>
                  <a:pt x="11629" y="19942"/>
                </a:lnTo>
                <a:lnTo>
                  <a:pt x="11640" y="20110"/>
                </a:lnTo>
                <a:lnTo>
                  <a:pt x="11707" y="20296"/>
                </a:lnTo>
                <a:lnTo>
                  <a:pt x="11797" y="20464"/>
                </a:lnTo>
                <a:lnTo>
                  <a:pt x="11886" y="20650"/>
                </a:lnTo>
                <a:lnTo>
                  <a:pt x="12032" y="20836"/>
                </a:lnTo>
                <a:lnTo>
                  <a:pt x="12200" y="21004"/>
                </a:lnTo>
                <a:lnTo>
                  <a:pt x="12413" y="21190"/>
                </a:lnTo>
                <a:lnTo>
                  <a:pt x="12659" y="21320"/>
                </a:lnTo>
                <a:lnTo>
                  <a:pt x="12951" y="21432"/>
                </a:lnTo>
                <a:lnTo>
                  <a:pt x="13275" y="21544"/>
                </a:lnTo>
                <a:lnTo>
                  <a:pt x="13600" y="21655"/>
                </a:lnTo>
                <a:lnTo>
                  <a:pt x="13970" y="21693"/>
                </a:lnTo>
                <a:lnTo>
                  <a:pt x="14329" y="21730"/>
                </a:lnTo>
                <a:lnTo>
                  <a:pt x="14698" y="21730"/>
                </a:lnTo>
                <a:lnTo>
                  <a:pt x="15057" y="21730"/>
                </a:lnTo>
                <a:lnTo>
                  <a:pt x="15426" y="21655"/>
                </a:lnTo>
                <a:lnTo>
                  <a:pt x="15774" y="21581"/>
                </a:lnTo>
                <a:lnTo>
                  <a:pt x="16110" y="21432"/>
                </a:lnTo>
                <a:lnTo>
                  <a:pt x="16435" y="21302"/>
                </a:lnTo>
                <a:lnTo>
                  <a:pt x="16715" y="21078"/>
                </a:lnTo>
                <a:lnTo>
                  <a:pt x="16950" y="20836"/>
                </a:lnTo>
                <a:lnTo>
                  <a:pt x="17017" y="20650"/>
                </a:lnTo>
                <a:lnTo>
                  <a:pt x="17062" y="20426"/>
                </a:lnTo>
                <a:lnTo>
                  <a:pt x="17107" y="20222"/>
                </a:lnTo>
                <a:lnTo>
                  <a:pt x="17129" y="19980"/>
                </a:lnTo>
                <a:lnTo>
                  <a:pt x="17141" y="19477"/>
                </a:lnTo>
                <a:lnTo>
                  <a:pt x="17141" y="18974"/>
                </a:lnTo>
                <a:lnTo>
                  <a:pt x="17129" y="18397"/>
                </a:lnTo>
                <a:lnTo>
                  <a:pt x="17085" y="17820"/>
                </a:lnTo>
                <a:lnTo>
                  <a:pt x="17040" y="17261"/>
                </a:lnTo>
                <a:lnTo>
                  <a:pt x="16973" y="16646"/>
                </a:lnTo>
                <a:lnTo>
                  <a:pt x="16827" y="15511"/>
                </a:lnTo>
                <a:lnTo>
                  <a:pt x="16715" y="14393"/>
                </a:lnTo>
                <a:lnTo>
                  <a:pt x="16692" y="13928"/>
                </a:lnTo>
                <a:lnTo>
                  <a:pt x="16670" y="13462"/>
                </a:lnTo>
                <a:lnTo>
                  <a:pt x="16692" y="13071"/>
                </a:lnTo>
                <a:lnTo>
                  <a:pt x="16760" y="12755"/>
                </a:lnTo>
                <a:lnTo>
                  <a:pt x="16827" y="12419"/>
                </a:lnTo>
                <a:lnTo>
                  <a:pt x="16928" y="12140"/>
                </a:lnTo>
                <a:lnTo>
                  <a:pt x="17062" y="11898"/>
                </a:lnTo>
                <a:lnTo>
                  <a:pt x="17185" y="11675"/>
                </a:lnTo>
                <a:lnTo>
                  <a:pt x="17342" y="11470"/>
                </a:lnTo>
                <a:lnTo>
                  <a:pt x="17488" y="11284"/>
                </a:lnTo>
                <a:lnTo>
                  <a:pt x="17667" y="11135"/>
                </a:lnTo>
                <a:lnTo>
                  <a:pt x="17835" y="11042"/>
                </a:lnTo>
                <a:lnTo>
                  <a:pt x="18003" y="10930"/>
                </a:lnTo>
                <a:lnTo>
                  <a:pt x="18182" y="10893"/>
                </a:lnTo>
                <a:lnTo>
                  <a:pt x="18351" y="10893"/>
                </a:lnTo>
                <a:lnTo>
                  <a:pt x="18519" y="10967"/>
                </a:lnTo>
                <a:lnTo>
                  <a:pt x="18675" y="11042"/>
                </a:lnTo>
                <a:lnTo>
                  <a:pt x="18821" y="11172"/>
                </a:lnTo>
                <a:lnTo>
                  <a:pt x="18978" y="11358"/>
                </a:lnTo>
                <a:lnTo>
                  <a:pt x="19101" y="11600"/>
                </a:lnTo>
                <a:lnTo>
                  <a:pt x="19236" y="11861"/>
                </a:lnTo>
                <a:lnTo>
                  <a:pt x="19404" y="12028"/>
                </a:lnTo>
                <a:lnTo>
                  <a:pt x="19572" y="12177"/>
                </a:lnTo>
                <a:lnTo>
                  <a:pt x="19785" y="12289"/>
                </a:lnTo>
                <a:lnTo>
                  <a:pt x="19986" y="12289"/>
                </a:lnTo>
                <a:lnTo>
                  <a:pt x="20199" y="12289"/>
                </a:lnTo>
                <a:lnTo>
                  <a:pt x="20412" y="12215"/>
                </a:lnTo>
                <a:lnTo>
                  <a:pt x="20602" y="12103"/>
                </a:lnTo>
                <a:lnTo>
                  <a:pt x="20804" y="11973"/>
                </a:lnTo>
                <a:lnTo>
                  <a:pt x="20995" y="11786"/>
                </a:lnTo>
                <a:lnTo>
                  <a:pt x="21163" y="11563"/>
                </a:lnTo>
                <a:lnTo>
                  <a:pt x="21319" y="11321"/>
                </a:lnTo>
                <a:lnTo>
                  <a:pt x="21420" y="11079"/>
                </a:lnTo>
                <a:lnTo>
                  <a:pt x="21532" y="10744"/>
                </a:lnTo>
                <a:lnTo>
                  <a:pt x="21577" y="10427"/>
                </a:lnTo>
                <a:lnTo>
                  <a:pt x="21600" y="10111"/>
                </a:lnTo>
                <a:lnTo>
                  <a:pt x="21577" y="9608"/>
                </a:lnTo>
                <a:lnTo>
                  <a:pt x="21532" y="9142"/>
                </a:lnTo>
                <a:lnTo>
                  <a:pt x="21420" y="8751"/>
                </a:lnTo>
                <a:lnTo>
                  <a:pt x="21319" y="8397"/>
                </a:lnTo>
                <a:lnTo>
                  <a:pt x="21163" y="8062"/>
                </a:lnTo>
                <a:lnTo>
                  <a:pt x="20995" y="7820"/>
                </a:lnTo>
                <a:lnTo>
                  <a:pt x="20804" y="7597"/>
                </a:lnTo>
                <a:lnTo>
                  <a:pt x="20602" y="7429"/>
                </a:lnTo>
                <a:lnTo>
                  <a:pt x="20412" y="7317"/>
                </a:lnTo>
                <a:lnTo>
                  <a:pt x="20199" y="7206"/>
                </a:lnTo>
                <a:lnTo>
                  <a:pt x="19986" y="7168"/>
                </a:lnTo>
                <a:lnTo>
                  <a:pt x="19785" y="7206"/>
                </a:lnTo>
                <a:lnTo>
                  <a:pt x="19572" y="7243"/>
                </a:lnTo>
                <a:lnTo>
                  <a:pt x="19404" y="7355"/>
                </a:lnTo>
                <a:lnTo>
                  <a:pt x="19236" y="7504"/>
                </a:lnTo>
                <a:lnTo>
                  <a:pt x="19101" y="7708"/>
                </a:lnTo>
                <a:lnTo>
                  <a:pt x="18978" y="7895"/>
                </a:lnTo>
                <a:lnTo>
                  <a:pt x="18799" y="8025"/>
                </a:lnTo>
                <a:lnTo>
                  <a:pt x="18631" y="8174"/>
                </a:lnTo>
                <a:lnTo>
                  <a:pt x="18440" y="8248"/>
                </a:lnTo>
                <a:lnTo>
                  <a:pt x="18239" y="8286"/>
                </a:lnTo>
                <a:lnTo>
                  <a:pt x="18048" y="8323"/>
                </a:lnTo>
                <a:lnTo>
                  <a:pt x="17858" y="8323"/>
                </a:lnTo>
                <a:lnTo>
                  <a:pt x="17667" y="8248"/>
                </a:lnTo>
                <a:lnTo>
                  <a:pt x="17465" y="8174"/>
                </a:lnTo>
                <a:lnTo>
                  <a:pt x="17275" y="8062"/>
                </a:lnTo>
                <a:lnTo>
                  <a:pt x="17107" y="7969"/>
                </a:lnTo>
                <a:lnTo>
                  <a:pt x="16950" y="7783"/>
                </a:lnTo>
                <a:lnTo>
                  <a:pt x="16827" y="7597"/>
                </a:lnTo>
                <a:lnTo>
                  <a:pt x="16715" y="7429"/>
                </a:lnTo>
                <a:lnTo>
                  <a:pt x="16648" y="7168"/>
                </a:lnTo>
                <a:lnTo>
                  <a:pt x="16614" y="6926"/>
                </a:lnTo>
                <a:lnTo>
                  <a:pt x="16592" y="6498"/>
                </a:lnTo>
                <a:lnTo>
                  <a:pt x="16592" y="5772"/>
                </a:lnTo>
                <a:lnTo>
                  <a:pt x="16625" y="4915"/>
                </a:lnTo>
                <a:lnTo>
                  <a:pt x="16670" y="3928"/>
                </a:lnTo>
                <a:lnTo>
                  <a:pt x="16737" y="2960"/>
                </a:lnTo>
                <a:lnTo>
                  <a:pt x="16804" y="1992"/>
                </a:lnTo>
                <a:lnTo>
                  <a:pt x="16883" y="1173"/>
                </a:lnTo>
                <a:lnTo>
                  <a:pt x="16950" y="521"/>
                </a:lnTo>
                <a:lnTo>
                  <a:pt x="16928" y="521"/>
                </a:lnTo>
                <a:lnTo>
                  <a:pt x="16905" y="521"/>
                </a:lnTo>
                <a:lnTo>
                  <a:pt x="16244" y="484"/>
                </a:lnTo>
                <a:lnTo>
                  <a:pt x="15617" y="428"/>
                </a:lnTo>
                <a:lnTo>
                  <a:pt x="15046" y="353"/>
                </a:lnTo>
                <a:lnTo>
                  <a:pt x="14508" y="279"/>
                </a:lnTo>
                <a:lnTo>
                  <a:pt x="14026" y="167"/>
                </a:lnTo>
                <a:lnTo>
                  <a:pt x="13623" y="93"/>
                </a:lnTo>
                <a:lnTo>
                  <a:pt x="13320" y="18"/>
                </a:lnTo>
                <a:lnTo>
                  <a:pt x="13107" y="18"/>
                </a:lnTo>
                <a:lnTo>
                  <a:pt x="12973" y="18"/>
                </a:lnTo>
                <a:lnTo>
                  <a:pt x="12850" y="130"/>
                </a:lnTo>
                <a:lnTo>
                  <a:pt x="12715" y="279"/>
                </a:lnTo>
                <a:lnTo>
                  <a:pt x="12614" y="446"/>
                </a:lnTo>
                <a:lnTo>
                  <a:pt x="12502" y="670"/>
                </a:lnTo>
                <a:lnTo>
                  <a:pt x="12413" y="912"/>
                </a:lnTo>
                <a:lnTo>
                  <a:pt x="12357" y="1210"/>
                </a:lnTo>
                <a:lnTo>
                  <a:pt x="12312" y="1526"/>
                </a:lnTo>
                <a:lnTo>
                  <a:pt x="12267" y="1843"/>
                </a:lnTo>
                <a:lnTo>
                  <a:pt x="12245" y="2215"/>
                </a:lnTo>
                <a:lnTo>
                  <a:pt x="12267" y="2532"/>
                </a:lnTo>
                <a:lnTo>
                  <a:pt x="12312" y="2886"/>
                </a:lnTo>
                <a:lnTo>
                  <a:pt x="12379" y="3240"/>
                </a:lnTo>
                <a:lnTo>
                  <a:pt x="12458" y="3556"/>
                </a:lnTo>
                <a:lnTo>
                  <a:pt x="12570" y="3891"/>
                </a:lnTo>
                <a:lnTo>
                  <a:pt x="12738" y="4171"/>
                </a:lnTo>
                <a:lnTo>
                  <a:pt x="12917" y="4487"/>
                </a:lnTo>
                <a:lnTo>
                  <a:pt x="13040" y="4860"/>
                </a:lnTo>
                <a:lnTo>
                  <a:pt x="13152" y="5251"/>
                </a:lnTo>
                <a:lnTo>
                  <a:pt x="13208" y="5604"/>
                </a:lnTo>
                <a:lnTo>
                  <a:pt x="13253" y="5995"/>
                </a:lnTo>
                <a:lnTo>
                  <a:pt x="13231" y="6386"/>
                </a:lnTo>
                <a:lnTo>
                  <a:pt x="13208" y="6740"/>
                </a:lnTo>
                <a:lnTo>
                  <a:pt x="13130" y="7094"/>
                </a:lnTo>
                <a:lnTo>
                  <a:pt x="13040" y="7429"/>
                </a:lnTo>
                <a:lnTo>
                  <a:pt x="12895" y="7746"/>
                </a:lnTo>
                <a:lnTo>
                  <a:pt x="12715" y="8025"/>
                </a:lnTo>
                <a:lnTo>
                  <a:pt x="12525" y="8286"/>
                </a:lnTo>
                <a:lnTo>
                  <a:pt x="12312" y="8491"/>
                </a:lnTo>
                <a:lnTo>
                  <a:pt x="12054" y="8677"/>
                </a:lnTo>
                <a:lnTo>
                  <a:pt x="11752" y="8788"/>
                </a:lnTo>
                <a:lnTo>
                  <a:pt x="11449" y="8826"/>
                </a:lnTo>
                <a:lnTo>
                  <a:pt x="11281" y="8826"/>
                </a:lnTo>
                <a:lnTo>
                  <a:pt x="11124" y="8826"/>
                </a:lnTo>
                <a:lnTo>
                  <a:pt x="11001" y="8788"/>
                </a:lnTo>
                <a:lnTo>
                  <a:pt x="10844" y="8714"/>
                </a:lnTo>
                <a:lnTo>
                  <a:pt x="10721" y="8640"/>
                </a:lnTo>
                <a:lnTo>
                  <a:pt x="10609" y="8565"/>
                </a:lnTo>
                <a:lnTo>
                  <a:pt x="10486" y="8453"/>
                </a:lnTo>
                <a:lnTo>
                  <a:pt x="10374" y="8323"/>
                </a:lnTo>
                <a:lnTo>
                  <a:pt x="10183" y="8062"/>
                </a:lnTo>
                <a:lnTo>
                  <a:pt x="10038" y="7746"/>
                </a:lnTo>
                <a:lnTo>
                  <a:pt x="9903" y="7392"/>
                </a:lnTo>
                <a:lnTo>
                  <a:pt x="9791" y="7001"/>
                </a:lnTo>
                <a:lnTo>
                  <a:pt x="9735" y="6610"/>
                </a:lnTo>
                <a:lnTo>
                  <a:pt x="9690" y="6219"/>
                </a:lnTo>
                <a:lnTo>
                  <a:pt x="9668" y="5772"/>
                </a:lnTo>
                <a:lnTo>
                  <a:pt x="9690" y="5381"/>
                </a:lnTo>
                <a:lnTo>
                  <a:pt x="9758" y="4990"/>
                </a:lnTo>
                <a:lnTo>
                  <a:pt x="9836" y="4636"/>
                </a:lnTo>
                <a:lnTo>
                  <a:pt x="9948" y="4320"/>
                </a:lnTo>
                <a:lnTo>
                  <a:pt x="10071" y="4022"/>
                </a:lnTo>
                <a:lnTo>
                  <a:pt x="10206" y="3817"/>
                </a:lnTo>
                <a:lnTo>
                  <a:pt x="10318" y="3593"/>
                </a:lnTo>
                <a:lnTo>
                  <a:pt x="10396" y="3351"/>
                </a:lnTo>
                <a:lnTo>
                  <a:pt x="10463" y="3109"/>
                </a:lnTo>
                <a:lnTo>
                  <a:pt x="10508" y="2848"/>
                </a:lnTo>
                <a:lnTo>
                  <a:pt x="10531" y="2606"/>
                </a:lnTo>
                <a:lnTo>
                  <a:pt x="10508" y="2346"/>
                </a:lnTo>
                <a:lnTo>
                  <a:pt x="10463" y="2141"/>
                </a:lnTo>
                <a:lnTo>
                  <a:pt x="10396" y="1880"/>
                </a:lnTo>
                <a:lnTo>
                  <a:pt x="10295" y="1638"/>
                </a:lnTo>
                <a:lnTo>
                  <a:pt x="10161" y="1415"/>
                </a:lnTo>
                <a:lnTo>
                  <a:pt x="9970" y="1210"/>
                </a:lnTo>
                <a:lnTo>
                  <a:pt x="9758" y="986"/>
                </a:lnTo>
                <a:lnTo>
                  <a:pt x="9500" y="819"/>
                </a:lnTo>
                <a:lnTo>
                  <a:pt x="9197" y="670"/>
                </a:lnTo>
                <a:lnTo>
                  <a:pt x="8850" y="521"/>
                </a:lnTo>
                <a:lnTo>
                  <a:pt x="8480" y="446"/>
                </a:lnTo>
                <a:lnTo>
                  <a:pt x="8010" y="428"/>
                </a:lnTo>
                <a:lnTo>
                  <a:pt x="7427" y="428"/>
                </a:lnTo>
                <a:lnTo>
                  <a:pt x="6834" y="446"/>
                </a:lnTo>
                <a:lnTo>
                  <a:pt x="6206" y="521"/>
                </a:lnTo>
                <a:lnTo>
                  <a:pt x="5624" y="633"/>
                </a:lnTo>
                <a:lnTo>
                  <a:pt x="5131" y="744"/>
                </a:lnTo>
                <a:lnTo>
                  <a:pt x="4750" y="856"/>
                </a:lnTo>
                <a:lnTo>
                  <a:pt x="4873" y="1564"/>
                </a:lnTo>
                <a:lnTo>
                  <a:pt x="5052" y="2495"/>
                </a:lnTo>
                <a:lnTo>
                  <a:pt x="5198" y="3556"/>
                </a:lnTo>
                <a:lnTo>
                  <a:pt x="5321" y="4673"/>
                </a:lnTo>
                <a:lnTo>
                  <a:pt x="5366" y="5213"/>
                </a:lnTo>
                <a:lnTo>
                  <a:pt x="5411" y="5753"/>
                </a:lnTo>
                <a:lnTo>
                  <a:pt x="5433" y="6275"/>
                </a:lnTo>
                <a:lnTo>
                  <a:pt x="5433" y="6740"/>
                </a:lnTo>
                <a:lnTo>
                  <a:pt x="5388" y="7168"/>
                </a:lnTo>
                <a:lnTo>
                  <a:pt x="5343" y="7541"/>
                </a:lnTo>
                <a:lnTo>
                  <a:pt x="5310" y="7708"/>
                </a:lnTo>
                <a:lnTo>
                  <a:pt x="5265" y="7857"/>
                </a:lnTo>
                <a:lnTo>
                  <a:pt x="5220" y="7969"/>
                </a:lnTo>
                <a:lnTo>
                  <a:pt x="5153" y="8062"/>
                </a:lnTo>
                <a:lnTo>
                  <a:pt x="5030" y="8248"/>
                </a:lnTo>
                <a:lnTo>
                  <a:pt x="4873" y="8397"/>
                </a:lnTo>
                <a:lnTo>
                  <a:pt x="4750" y="8528"/>
                </a:lnTo>
                <a:lnTo>
                  <a:pt x="4593" y="8640"/>
                </a:lnTo>
                <a:lnTo>
                  <a:pt x="4447" y="8714"/>
                </a:lnTo>
                <a:lnTo>
                  <a:pt x="4290" y="8751"/>
                </a:lnTo>
                <a:lnTo>
                  <a:pt x="4122" y="8788"/>
                </a:lnTo>
                <a:lnTo>
                  <a:pt x="3977" y="8788"/>
                </a:lnTo>
                <a:lnTo>
                  <a:pt x="3820" y="8751"/>
                </a:lnTo>
                <a:lnTo>
                  <a:pt x="3697" y="8714"/>
                </a:lnTo>
                <a:lnTo>
                  <a:pt x="3540" y="8677"/>
                </a:lnTo>
                <a:lnTo>
                  <a:pt x="3417" y="8602"/>
                </a:lnTo>
                <a:lnTo>
                  <a:pt x="3282" y="8491"/>
                </a:lnTo>
                <a:lnTo>
                  <a:pt x="3159" y="8360"/>
                </a:lnTo>
                <a:lnTo>
                  <a:pt x="3047" y="8248"/>
                </a:lnTo>
                <a:lnTo>
                  <a:pt x="2957" y="8062"/>
                </a:lnTo>
                <a:lnTo>
                  <a:pt x="2812" y="7857"/>
                </a:lnTo>
                <a:lnTo>
                  <a:pt x="2643" y="7671"/>
                </a:lnTo>
                <a:lnTo>
                  <a:pt x="2442" y="7541"/>
                </a:lnTo>
                <a:lnTo>
                  <a:pt x="2207" y="7466"/>
                </a:lnTo>
                <a:lnTo>
                  <a:pt x="1994" y="7429"/>
                </a:lnTo>
                <a:lnTo>
                  <a:pt x="1736" y="7429"/>
                </a:lnTo>
                <a:lnTo>
                  <a:pt x="1501" y="7466"/>
                </a:lnTo>
                <a:lnTo>
                  <a:pt x="1265" y="7559"/>
                </a:lnTo>
                <a:lnTo>
                  <a:pt x="1030" y="7708"/>
                </a:lnTo>
                <a:lnTo>
                  <a:pt x="817" y="7932"/>
                </a:lnTo>
                <a:lnTo>
                  <a:pt x="593" y="8211"/>
                </a:lnTo>
                <a:lnTo>
                  <a:pt x="425" y="8528"/>
                </a:lnTo>
                <a:lnTo>
                  <a:pt x="358" y="8714"/>
                </a:lnTo>
                <a:lnTo>
                  <a:pt x="280" y="8919"/>
                </a:lnTo>
                <a:lnTo>
                  <a:pt x="235" y="9142"/>
                </a:lnTo>
                <a:lnTo>
                  <a:pt x="168" y="9347"/>
                </a:lnTo>
                <a:lnTo>
                  <a:pt x="123" y="9608"/>
                </a:lnTo>
                <a:lnTo>
                  <a:pt x="100" y="9887"/>
                </a:lnTo>
                <a:lnTo>
                  <a:pt x="78" y="10185"/>
                </a:lnTo>
                <a:lnTo>
                  <a:pt x="78" y="10464"/>
                </a:lnTo>
                <a:lnTo>
                  <a:pt x="78" y="10706"/>
                </a:lnTo>
                <a:lnTo>
                  <a:pt x="100" y="10967"/>
                </a:lnTo>
                <a:lnTo>
                  <a:pt x="123" y="11172"/>
                </a:lnTo>
                <a:lnTo>
                  <a:pt x="168" y="11395"/>
                </a:lnTo>
                <a:lnTo>
                  <a:pt x="212" y="11600"/>
                </a:lnTo>
                <a:lnTo>
                  <a:pt x="280" y="11786"/>
                </a:lnTo>
                <a:lnTo>
                  <a:pt x="336" y="11973"/>
                </a:lnTo>
                <a:lnTo>
                  <a:pt x="425" y="12140"/>
                </a:lnTo>
                <a:lnTo>
                  <a:pt x="582" y="12419"/>
                </a:lnTo>
                <a:lnTo>
                  <a:pt x="773" y="12680"/>
                </a:lnTo>
                <a:lnTo>
                  <a:pt x="985" y="12866"/>
                </a:lnTo>
                <a:lnTo>
                  <a:pt x="1198" y="12997"/>
                </a:lnTo>
                <a:lnTo>
                  <a:pt x="1434" y="13108"/>
                </a:lnTo>
                <a:lnTo>
                  <a:pt x="1646" y="13183"/>
                </a:lnTo>
                <a:lnTo>
                  <a:pt x="1893" y="13183"/>
                </a:lnTo>
                <a:lnTo>
                  <a:pt x="2106" y="13146"/>
                </a:lnTo>
                <a:lnTo>
                  <a:pt x="2296" y="13071"/>
                </a:lnTo>
                <a:lnTo>
                  <a:pt x="2464" y="12960"/>
                </a:lnTo>
                <a:lnTo>
                  <a:pt x="2621" y="12792"/>
                </a:lnTo>
                <a:lnTo>
                  <a:pt x="2722" y="12606"/>
                </a:lnTo>
                <a:lnTo>
                  <a:pt x="2834" y="12419"/>
                </a:lnTo>
                <a:lnTo>
                  <a:pt x="2957" y="12289"/>
                </a:lnTo>
                <a:lnTo>
                  <a:pt x="3114" y="12177"/>
                </a:lnTo>
                <a:lnTo>
                  <a:pt x="3260" y="12103"/>
                </a:lnTo>
                <a:lnTo>
                  <a:pt x="3439" y="12103"/>
                </a:lnTo>
                <a:lnTo>
                  <a:pt x="3607" y="12103"/>
                </a:lnTo>
                <a:lnTo>
                  <a:pt x="3753" y="12177"/>
                </a:lnTo>
                <a:lnTo>
                  <a:pt x="3932" y="12252"/>
                </a:lnTo>
                <a:lnTo>
                  <a:pt x="4100" y="12364"/>
                </a:lnTo>
                <a:lnTo>
                  <a:pt x="4257" y="12494"/>
                </a:lnTo>
                <a:lnTo>
                  <a:pt x="4380" y="12643"/>
                </a:lnTo>
                <a:lnTo>
                  <a:pt x="4514" y="12829"/>
                </a:lnTo>
                <a:lnTo>
                  <a:pt x="4593" y="13034"/>
                </a:lnTo>
                <a:lnTo>
                  <a:pt x="4682" y="13257"/>
                </a:lnTo>
                <a:lnTo>
                  <a:pt x="4727" y="13462"/>
                </a:lnTo>
                <a:lnTo>
                  <a:pt x="4750" y="13686"/>
                </a:lnTo>
                <a:lnTo>
                  <a:pt x="4727" y="14282"/>
                </a:lnTo>
                <a:lnTo>
                  <a:pt x="4682" y="15045"/>
                </a:lnTo>
                <a:lnTo>
                  <a:pt x="4638" y="15976"/>
                </a:lnTo>
                <a:lnTo>
                  <a:pt x="4615" y="16926"/>
                </a:lnTo>
                <a:lnTo>
                  <a:pt x="4593" y="17968"/>
                </a:lnTo>
                <a:lnTo>
                  <a:pt x="4593" y="19011"/>
                </a:lnTo>
                <a:lnTo>
                  <a:pt x="4615" y="19514"/>
                </a:lnTo>
                <a:lnTo>
                  <a:pt x="4638" y="19980"/>
                </a:lnTo>
                <a:lnTo>
                  <a:pt x="4682" y="20426"/>
                </a:lnTo>
                <a:lnTo>
                  <a:pt x="4750" y="20836"/>
                </a:lnTo>
                <a:lnTo>
                  <a:pt x="4873" y="20929"/>
                </a:lnTo>
                <a:lnTo>
                  <a:pt x="5063" y="21004"/>
                </a:lnTo>
                <a:lnTo>
                  <a:pt x="5287" y="21078"/>
                </a:lnTo>
                <a:lnTo>
                  <a:pt x="5500" y="21115"/>
                </a:lnTo>
                <a:lnTo>
                  <a:pt x="6060" y="21115"/>
                </a:lnTo>
                <a:lnTo>
                  <a:pt x="6654" y="21078"/>
                </a:lnTo>
                <a:lnTo>
                  <a:pt x="7326" y="21004"/>
                </a:lnTo>
                <a:lnTo>
                  <a:pt x="8010" y="20929"/>
                </a:lnTo>
                <a:lnTo>
                  <a:pt x="8704" y="20855"/>
                </a:lnTo>
                <a:lnTo>
                  <a:pt x="9365" y="20836"/>
                </a:lnTo>
                <a:close/>
              </a:path>
            </a:pathLst>
          </a:custGeom>
          <a:solidFill>
            <a:schemeClr val="bg2"/>
          </a:solidFill>
          <a:ln w="9525">
            <a:miter lim="800000"/>
            <a:headEnd/>
            <a:tailEnd/>
          </a:ln>
          <a:effectLst/>
          <a:scene3d>
            <a:camera prst="legacyPerspectiveFront">
              <a:rot lat="0" lon="300000" rev="0"/>
            </a:camera>
            <a:lightRig rig="legacyFlat4" dir="b"/>
          </a:scene3d>
          <a:sp3d extrusionH="227000" prstMaterial="legacyMatte">
            <a:bevelT w="13500" h="13500" prst="angle"/>
            <a:bevelB w="13500" h="13500" prst="angle"/>
            <a:extrusionClr>
              <a:schemeClr val="bg2"/>
            </a:extrusionClr>
            <a:contourClr>
              <a:schemeClr val="bg2"/>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rIns="0" anchor="ctr" anchorCtr="1">
            <a:flatTx/>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700" dirty="0" err="1">
                <a:latin typeface="+mj-lt"/>
              </a:rPr>
              <a:t>Maatschap</a:t>
            </a:r>
            <a:endParaRPr lang="nl-NL" sz="1700" dirty="0">
              <a:latin typeface="+mj-lt"/>
            </a:endParaRPr>
          </a:p>
        </p:txBody>
      </p:sp>
      <p:sp>
        <p:nvSpPr>
          <p:cNvPr id="7" name="Puzzle3"/>
          <p:cNvSpPr>
            <a:spLocks noChangeAspect="1" noEditPoints="1" noChangeArrowheads="1"/>
          </p:cNvSpPr>
          <p:nvPr/>
        </p:nvSpPr>
        <p:spPr bwMode="blackWhite">
          <a:xfrm>
            <a:off x="8462487" y="3058055"/>
            <a:ext cx="962025" cy="1327150"/>
          </a:xfrm>
          <a:custGeom>
            <a:avLst/>
            <a:gdLst>
              <a:gd name="T0" fmla="*/ 1054 w 21600"/>
              <a:gd name="T1" fmla="*/ 7565 h 21600"/>
              <a:gd name="T2" fmla="*/ 19866 w 21600"/>
              <a:gd name="T3" fmla="*/ 11296 h 21600"/>
            </a:gdLst>
            <a:ahLst/>
            <a:cxnLst/>
            <a:rect l="T0" t="T1" r="T2" b="T3"/>
            <a:pathLst>
              <a:path w="21600" h="21600">
                <a:moveTo>
                  <a:pt x="6580" y="20830"/>
                </a:moveTo>
                <a:lnTo>
                  <a:pt x="7062" y="20960"/>
                </a:lnTo>
                <a:lnTo>
                  <a:pt x="7474" y="21026"/>
                </a:lnTo>
                <a:lnTo>
                  <a:pt x="7885" y="21052"/>
                </a:lnTo>
                <a:lnTo>
                  <a:pt x="8207" y="21052"/>
                </a:lnTo>
                <a:lnTo>
                  <a:pt x="8511" y="21000"/>
                </a:lnTo>
                <a:lnTo>
                  <a:pt x="8779" y="20934"/>
                </a:lnTo>
                <a:lnTo>
                  <a:pt x="8994" y="20830"/>
                </a:lnTo>
                <a:lnTo>
                  <a:pt x="9119" y="20700"/>
                </a:lnTo>
                <a:lnTo>
                  <a:pt x="9262" y="20556"/>
                </a:lnTo>
                <a:lnTo>
                  <a:pt x="9333" y="20400"/>
                </a:lnTo>
                <a:lnTo>
                  <a:pt x="9369" y="20230"/>
                </a:lnTo>
                <a:lnTo>
                  <a:pt x="9369" y="20034"/>
                </a:lnTo>
                <a:lnTo>
                  <a:pt x="9298" y="19852"/>
                </a:lnTo>
                <a:lnTo>
                  <a:pt x="9190" y="19682"/>
                </a:lnTo>
                <a:lnTo>
                  <a:pt x="9065" y="19500"/>
                </a:lnTo>
                <a:lnTo>
                  <a:pt x="8886" y="19330"/>
                </a:lnTo>
                <a:lnTo>
                  <a:pt x="8618" y="19108"/>
                </a:lnTo>
                <a:lnTo>
                  <a:pt x="8403" y="18847"/>
                </a:lnTo>
                <a:lnTo>
                  <a:pt x="8243" y="18573"/>
                </a:lnTo>
                <a:lnTo>
                  <a:pt x="8100" y="18300"/>
                </a:lnTo>
                <a:lnTo>
                  <a:pt x="7992" y="18000"/>
                </a:lnTo>
                <a:lnTo>
                  <a:pt x="7956" y="17700"/>
                </a:lnTo>
                <a:lnTo>
                  <a:pt x="7956" y="17426"/>
                </a:lnTo>
                <a:lnTo>
                  <a:pt x="7992" y="17126"/>
                </a:lnTo>
                <a:lnTo>
                  <a:pt x="8100" y="16878"/>
                </a:lnTo>
                <a:lnTo>
                  <a:pt x="8243" y="16630"/>
                </a:lnTo>
                <a:lnTo>
                  <a:pt x="8332" y="16500"/>
                </a:lnTo>
                <a:lnTo>
                  <a:pt x="8439" y="16369"/>
                </a:lnTo>
                <a:lnTo>
                  <a:pt x="8582" y="16278"/>
                </a:lnTo>
                <a:lnTo>
                  <a:pt x="8707" y="16173"/>
                </a:lnTo>
                <a:lnTo>
                  <a:pt x="8850" y="16095"/>
                </a:lnTo>
                <a:lnTo>
                  <a:pt x="9029" y="16017"/>
                </a:lnTo>
                <a:lnTo>
                  <a:pt x="9226" y="15952"/>
                </a:lnTo>
                <a:lnTo>
                  <a:pt x="9405" y="15873"/>
                </a:lnTo>
                <a:lnTo>
                  <a:pt x="9637" y="15847"/>
                </a:lnTo>
                <a:lnTo>
                  <a:pt x="9852" y="15795"/>
                </a:lnTo>
                <a:lnTo>
                  <a:pt x="10120" y="15769"/>
                </a:lnTo>
                <a:lnTo>
                  <a:pt x="10370" y="15769"/>
                </a:lnTo>
                <a:lnTo>
                  <a:pt x="10710" y="15769"/>
                </a:lnTo>
                <a:lnTo>
                  <a:pt x="10978" y="15769"/>
                </a:lnTo>
                <a:lnTo>
                  <a:pt x="11264" y="15795"/>
                </a:lnTo>
                <a:lnTo>
                  <a:pt x="11533" y="15847"/>
                </a:lnTo>
                <a:lnTo>
                  <a:pt x="11765" y="15900"/>
                </a:lnTo>
                <a:lnTo>
                  <a:pt x="12015" y="15952"/>
                </a:lnTo>
                <a:lnTo>
                  <a:pt x="12212" y="16017"/>
                </a:lnTo>
                <a:lnTo>
                  <a:pt x="12427" y="16095"/>
                </a:lnTo>
                <a:lnTo>
                  <a:pt x="12605" y="16173"/>
                </a:lnTo>
                <a:lnTo>
                  <a:pt x="12766" y="16278"/>
                </a:lnTo>
                <a:lnTo>
                  <a:pt x="12909" y="16369"/>
                </a:lnTo>
                <a:lnTo>
                  <a:pt x="13035" y="16473"/>
                </a:lnTo>
                <a:lnTo>
                  <a:pt x="13249" y="16695"/>
                </a:lnTo>
                <a:lnTo>
                  <a:pt x="13428" y="16943"/>
                </a:lnTo>
                <a:lnTo>
                  <a:pt x="13517" y="17204"/>
                </a:lnTo>
                <a:lnTo>
                  <a:pt x="13589" y="17478"/>
                </a:lnTo>
                <a:lnTo>
                  <a:pt x="13589" y="17752"/>
                </a:lnTo>
                <a:lnTo>
                  <a:pt x="13517" y="18026"/>
                </a:lnTo>
                <a:lnTo>
                  <a:pt x="13428" y="18273"/>
                </a:lnTo>
                <a:lnTo>
                  <a:pt x="13285" y="18521"/>
                </a:lnTo>
                <a:lnTo>
                  <a:pt x="13106" y="18756"/>
                </a:lnTo>
                <a:lnTo>
                  <a:pt x="12874" y="18978"/>
                </a:lnTo>
                <a:lnTo>
                  <a:pt x="12427" y="19356"/>
                </a:lnTo>
                <a:lnTo>
                  <a:pt x="12123" y="19682"/>
                </a:lnTo>
                <a:lnTo>
                  <a:pt x="12015" y="19800"/>
                </a:lnTo>
                <a:lnTo>
                  <a:pt x="11908" y="19956"/>
                </a:lnTo>
                <a:lnTo>
                  <a:pt x="11872" y="20073"/>
                </a:lnTo>
                <a:lnTo>
                  <a:pt x="11872" y="20204"/>
                </a:lnTo>
                <a:lnTo>
                  <a:pt x="11872" y="20334"/>
                </a:lnTo>
                <a:lnTo>
                  <a:pt x="11944" y="20426"/>
                </a:lnTo>
                <a:lnTo>
                  <a:pt x="12051" y="20530"/>
                </a:lnTo>
                <a:lnTo>
                  <a:pt x="12176" y="20634"/>
                </a:lnTo>
                <a:lnTo>
                  <a:pt x="12319" y="20726"/>
                </a:lnTo>
                <a:lnTo>
                  <a:pt x="12534" y="20830"/>
                </a:lnTo>
                <a:lnTo>
                  <a:pt x="12766" y="20934"/>
                </a:lnTo>
                <a:lnTo>
                  <a:pt x="13070" y="21026"/>
                </a:lnTo>
                <a:lnTo>
                  <a:pt x="13428" y="21130"/>
                </a:lnTo>
                <a:lnTo>
                  <a:pt x="13875" y="21234"/>
                </a:lnTo>
                <a:lnTo>
                  <a:pt x="14322" y="21326"/>
                </a:lnTo>
                <a:lnTo>
                  <a:pt x="14787" y="21404"/>
                </a:lnTo>
                <a:lnTo>
                  <a:pt x="15305" y="21482"/>
                </a:lnTo>
                <a:lnTo>
                  <a:pt x="15824" y="21534"/>
                </a:lnTo>
                <a:lnTo>
                  <a:pt x="16378" y="21586"/>
                </a:lnTo>
                <a:lnTo>
                  <a:pt x="16897" y="21613"/>
                </a:lnTo>
                <a:lnTo>
                  <a:pt x="17433" y="21613"/>
                </a:lnTo>
                <a:lnTo>
                  <a:pt x="17988" y="21613"/>
                </a:lnTo>
                <a:lnTo>
                  <a:pt x="18506" y="21586"/>
                </a:lnTo>
                <a:lnTo>
                  <a:pt x="18989" y="21508"/>
                </a:lnTo>
                <a:lnTo>
                  <a:pt x="19436" y="21430"/>
                </a:lnTo>
                <a:lnTo>
                  <a:pt x="19883" y="21326"/>
                </a:lnTo>
                <a:lnTo>
                  <a:pt x="20258" y="21208"/>
                </a:lnTo>
                <a:lnTo>
                  <a:pt x="20598" y="21026"/>
                </a:lnTo>
                <a:lnTo>
                  <a:pt x="20527" y="20726"/>
                </a:lnTo>
                <a:lnTo>
                  <a:pt x="20455" y="20426"/>
                </a:lnTo>
                <a:lnTo>
                  <a:pt x="20401" y="20100"/>
                </a:lnTo>
                <a:lnTo>
                  <a:pt x="20401" y="19747"/>
                </a:lnTo>
                <a:lnTo>
                  <a:pt x="20366" y="19030"/>
                </a:lnTo>
                <a:lnTo>
                  <a:pt x="20401" y="18300"/>
                </a:lnTo>
                <a:lnTo>
                  <a:pt x="20455" y="17595"/>
                </a:lnTo>
                <a:lnTo>
                  <a:pt x="20527" y="16969"/>
                </a:lnTo>
                <a:lnTo>
                  <a:pt x="20598" y="16447"/>
                </a:lnTo>
                <a:lnTo>
                  <a:pt x="20598" y="16017"/>
                </a:lnTo>
                <a:lnTo>
                  <a:pt x="20598" y="15873"/>
                </a:lnTo>
                <a:lnTo>
                  <a:pt x="20491" y="15717"/>
                </a:lnTo>
                <a:lnTo>
                  <a:pt x="20401" y="15573"/>
                </a:lnTo>
                <a:lnTo>
                  <a:pt x="20223" y="15417"/>
                </a:lnTo>
                <a:lnTo>
                  <a:pt x="20044" y="15300"/>
                </a:lnTo>
                <a:lnTo>
                  <a:pt x="19811" y="15195"/>
                </a:lnTo>
                <a:lnTo>
                  <a:pt x="19561" y="15091"/>
                </a:lnTo>
                <a:lnTo>
                  <a:pt x="19329" y="15026"/>
                </a:lnTo>
                <a:lnTo>
                  <a:pt x="19060" y="14973"/>
                </a:lnTo>
                <a:lnTo>
                  <a:pt x="18774" y="14921"/>
                </a:lnTo>
                <a:lnTo>
                  <a:pt x="18542" y="14921"/>
                </a:lnTo>
                <a:lnTo>
                  <a:pt x="18256" y="14921"/>
                </a:lnTo>
                <a:lnTo>
                  <a:pt x="18023" y="14973"/>
                </a:lnTo>
                <a:lnTo>
                  <a:pt x="17791" y="15052"/>
                </a:lnTo>
                <a:lnTo>
                  <a:pt x="17576" y="15143"/>
                </a:lnTo>
                <a:lnTo>
                  <a:pt x="17398" y="15273"/>
                </a:lnTo>
                <a:lnTo>
                  <a:pt x="17201" y="15391"/>
                </a:lnTo>
                <a:lnTo>
                  <a:pt x="16950" y="15521"/>
                </a:lnTo>
                <a:lnTo>
                  <a:pt x="16682" y="15600"/>
                </a:lnTo>
                <a:lnTo>
                  <a:pt x="16378" y="15652"/>
                </a:lnTo>
                <a:lnTo>
                  <a:pt x="16039" y="15678"/>
                </a:lnTo>
                <a:lnTo>
                  <a:pt x="15681" y="15652"/>
                </a:lnTo>
                <a:lnTo>
                  <a:pt x="15305" y="15626"/>
                </a:lnTo>
                <a:lnTo>
                  <a:pt x="14966" y="15547"/>
                </a:lnTo>
                <a:lnTo>
                  <a:pt x="14626" y="15443"/>
                </a:lnTo>
                <a:lnTo>
                  <a:pt x="14286" y="15300"/>
                </a:lnTo>
                <a:lnTo>
                  <a:pt x="13964" y="15143"/>
                </a:lnTo>
                <a:lnTo>
                  <a:pt x="13696" y="14947"/>
                </a:lnTo>
                <a:lnTo>
                  <a:pt x="13589" y="14817"/>
                </a:lnTo>
                <a:lnTo>
                  <a:pt x="13482" y="14700"/>
                </a:lnTo>
                <a:lnTo>
                  <a:pt x="13392" y="14569"/>
                </a:lnTo>
                <a:lnTo>
                  <a:pt x="13321" y="14426"/>
                </a:lnTo>
                <a:lnTo>
                  <a:pt x="13249" y="14269"/>
                </a:lnTo>
                <a:lnTo>
                  <a:pt x="13213" y="14126"/>
                </a:lnTo>
                <a:lnTo>
                  <a:pt x="13178" y="13943"/>
                </a:lnTo>
                <a:lnTo>
                  <a:pt x="13178" y="13773"/>
                </a:lnTo>
                <a:lnTo>
                  <a:pt x="13178" y="13565"/>
                </a:lnTo>
                <a:lnTo>
                  <a:pt x="13213" y="13369"/>
                </a:lnTo>
                <a:lnTo>
                  <a:pt x="13249" y="13173"/>
                </a:lnTo>
                <a:lnTo>
                  <a:pt x="13321" y="12991"/>
                </a:lnTo>
                <a:lnTo>
                  <a:pt x="13392" y="12847"/>
                </a:lnTo>
                <a:lnTo>
                  <a:pt x="13482" y="12691"/>
                </a:lnTo>
                <a:lnTo>
                  <a:pt x="13589" y="12547"/>
                </a:lnTo>
                <a:lnTo>
                  <a:pt x="13732" y="12417"/>
                </a:lnTo>
                <a:lnTo>
                  <a:pt x="14000" y="12195"/>
                </a:lnTo>
                <a:lnTo>
                  <a:pt x="14340" y="11986"/>
                </a:lnTo>
                <a:lnTo>
                  <a:pt x="14698" y="11843"/>
                </a:lnTo>
                <a:lnTo>
                  <a:pt x="15073" y="11739"/>
                </a:lnTo>
                <a:lnTo>
                  <a:pt x="15449" y="11660"/>
                </a:lnTo>
                <a:lnTo>
                  <a:pt x="15824" y="11621"/>
                </a:lnTo>
                <a:lnTo>
                  <a:pt x="16200" y="11621"/>
                </a:lnTo>
                <a:lnTo>
                  <a:pt x="16575" y="11660"/>
                </a:lnTo>
                <a:lnTo>
                  <a:pt x="16933" y="11713"/>
                </a:lnTo>
                <a:lnTo>
                  <a:pt x="17272" y="11817"/>
                </a:lnTo>
                <a:lnTo>
                  <a:pt x="17541" y="11947"/>
                </a:lnTo>
                <a:lnTo>
                  <a:pt x="17791" y="12091"/>
                </a:lnTo>
                <a:lnTo>
                  <a:pt x="17916" y="12195"/>
                </a:lnTo>
                <a:lnTo>
                  <a:pt x="18095" y="12286"/>
                </a:lnTo>
                <a:lnTo>
                  <a:pt x="18292" y="12391"/>
                </a:lnTo>
                <a:lnTo>
                  <a:pt x="18470" y="12443"/>
                </a:lnTo>
                <a:lnTo>
                  <a:pt x="18703" y="12521"/>
                </a:lnTo>
                <a:lnTo>
                  <a:pt x="18917" y="12547"/>
                </a:lnTo>
                <a:lnTo>
                  <a:pt x="19150" y="12573"/>
                </a:lnTo>
                <a:lnTo>
                  <a:pt x="19400" y="12586"/>
                </a:lnTo>
                <a:lnTo>
                  <a:pt x="19633" y="12586"/>
                </a:lnTo>
                <a:lnTo>
                  <a:pt x="19883" y="12573"/>
                </a:lnTo>
                <a:lnTo>
                  <a:pt x="20115" y="12521"/>
                </a:lnTo>
                <a:lnTo>
                  <a:pt x="20366" y="12469"/>
                </a:lnTo>
                <a:lnTo>
                  <a:pt x="20598" y="12417"/>
                </a:lnTo>
                <a:lnTo>
                  <a:pt x="20849" y="12313"/>
                </a:lnTo>
                <a:lnTo>
                  <a:pt x="21045" y="12221"/>
                </a:lnTo>
                <a:lnTo>
                  <a:pt x="21296" y="12091"/>
                </a:lnTo>
                <a:lnTo>
                  <a:pt x="21349" y="12013"/>
                </a:lnTo>
                <a:lnTo>
                  <a:pt x="21456" y="11947"/>
                </a:lnTo>
                <a:lnTo>
                  <a:pt x="21528" y="11843"/>
                </a:lnTo>
                <a:lnTo>
                  <a:pt x="21564" y="11713"/>
                </a:lnTo>
                <a:lnTo>
                  <a:pt x="21671" y="11465"/>
                </a:lnTo>
                <a:lnTo>
                  <a:pt x="21707" y="11165"/>
                </a:lnTo>
                <a:lnTo>
                  <a:pt x="21707" y="10813"/>
                </a:lnTo>
                <a:lnTo>
                  <a:pt x="21707" y="10460"/>
                </a:lnTo>
                <a:lnTo>
                  <a:pt x="21635" y="10082"/>
                </a:lnTo>
                <a:lnTo>
                  <a:pt x="21564" y="9717"/>
                </a:lnTo>
                <a:lnTo>
                  <a:pt x="21349" y="8908"/>
                </a:lnTo>
                <a:lnTo>
                  <a:pt x="21117" y="8191"/>
                </a:lnTo>
                <a:lnTo>
                  <a:pt x="20849" y="7539"/>
                </a:lnTo>
                <a:lnTo>
                  <a:pt x="20598" y="7030"/>
                </a:lnTo>
                <a:lnTo>
                  <a:pt x="20044" y="7108"/>
                </a:lnTo>
                <a:lnTo>
                  <a:pt x="19472" y="7160"/>
                </a:lnTo>
                <a:lnTo>
                  <a:pt x="18882" y="7213"/>
                </a:lnTo>
                <a:lnTo>
                  <a:pt x="18256" y="7213"/>
                </a:lnTo>
                <a:lnTo>
                  <a:pt x="17684" y="7213"/>
                </a:lnTo>
                <a:lnTo>
                  <a:pt x="17094" y="7186"/>
                </a:lnTo>
                <a:lnTo>
                  <a:pt x="16503" y="7160"/>
                </a:lnTo>
                <a:lnTo>
                  <a:pt x="16003" y="7108"/>
                </a:lnTo>
                <a:lnTo>
                  <a:pt x="15001" y="7004"/>
                </a:lnTo>
                <a:lnTo>
                  <a:pt x="14215" y="6913"/>
                </a:lnTo>
                <a:lnTo>
                  <a:pt x="13696" y="6834"/>
                </a:lnTo>
                <a:lnTo>
                  <a:pt x="13517" y="6808"/>
                </a:lnTo>
                <a:lnTo>
                  <a:pt x="13070" y="6652"/>
                </a:lnTo>
                <a:lnTo>
                  <a:pt x="12695" y="6482"/>
                </a:lnTo>
                <a:lnTo>
                  <a:pt x="12355" y="6313"/>
                </a:lnTo>
                <a:lnTo>
                  <a:pt x="12123" y="6104"/>
                </a:lnTo>
                <a:lnTo>
                  <a:pt x="11908" y="5882"/>
                </a:lnTo>
                <a:lnTo>
                  <a:pt x="11765" y="5660"/>
                </a:lnTo>
                <a:lnTo>
                  <a:pt x="11676" y="5426"/>
                </a:lnTo>
                <a:lnTo>
                  <a:pt x="11604" y="5204"/>
                </a:lnTo>
                <a:lnTo>
                  <a:pt x="11604" y="4956"/>
                </a:lnTo>
                <a:lnTo>
                  <a:pt x="11640" y="4734"/>
                </a:lnTo>
                <a:lnTo>
                  <a:pt x="11711" y="4500"/>
                </a:lnTo>
                <a:lnTo>
                  <a:pt x="11801" y="4304"/>
                </a:lnTo>
                <a:lnTo>
                  <a:pt x="11908" y="4108"/>
                </a:lnTo>
                <a:lnTo>
                  <a:pt x="12087" y="3926"/>
                </a:lnTo>
                <a:lnTo>
                  <a:pt x="12284" y="3756"/>
                </a:lnTo>
                <a:lnTo>
                  <a:pt x="12498" y="3626"/>
                </a:lnTo>
                <a:lnTo>
                  <a:pt x="12695" y="3482"/>
                </a:lnTo>
                <a:lnTo>
                  <a:pt x="12874" y="3273"/>
                </a:lnTo>
                <a:lnTo>
                  <a:pt x="13035" y="3052"/>
                </a:lnTo>
                <a:lnTo>
                  <a:pt x="13178" y="2778"/>
                </a:lnTo>
                <a:lnTo>
                  <a:pt x="13285" y="2504"/>
                </a:lnTo>
                <a:lnTo>
                  <a:pt x="13321" y="2204"/>
                </a:lnTo>
                <a:lnTo>
                  <a:pt x="13356" y="1904"/>
                </a:lnTo>
                <a:lnTo>
                  <a:pt x="13285" y="1604"/>
                </a:lnTo>
                <a:lnTo>
                  <a:pt x="13178" y="1304"/>
                </a:lnTo>
                <a:lnTo>
                  <a:pt x="13035" y="1017"/>
                </a:lnTo>
                <a:lnTo>
                  <a:pt x="12945" y="900"/>
                </a:lnTo>
                <a:lnTo>
                  <a:pt x="12802" y="769"/>
                </a:lnTo>
                <a:lnTo>
                  <a:pt x="12659" y="652"/>
                </a:lnTo>
                <a:lnTo>
                  <a:pt x="12498" y="547"/>
                </a:lnTo>
                <a:lnTo>
                  <a:pt x="12319" y="443"/>
                </a:lnTo>
                <a:lnTo>
                  <a:pt x="12123" y="352"/>
                </a:lnTo>
                <a:lnTo>
                  <a:pt x="11872" y="273"/>
                </a:lnTo>
                <a:lnTo>
                  <a:pt x="11640" y="221"/>
                </a:lnTo>
                <a:lnTo>
                  <a:pt x="11354" y="143"/>
                </a:lnTo>
                <a:lnTo>
                  <a:pt x="11086" y="117"/>
                </a:lnTo>
                <a:lnTo>
                  <a:pt x="10782" y="91"/>
                </a:lnTo>
                <a:lnTo>
                  <a:pt x="10424" y="91"/>
                </a:lnTo>
                <a:lnTo>
                  <a:pt x="10120" y="91"/>
                </a:lnTo>
                <a:lnTo>
                  <a:pt x="9816" y="117"/>
                </a:lnTo>
                <a:lnTo>
                  <a:pt x="9548" y="143"/>
                </a:lnTo>
                <a:lnTo>
                  <a:pt x="9298" y="195"/>
                </a:lnTo>
                <a:lnTo>
                  <a:pt x="9065" y="247"/>
                </a:lnTo>
                <a:lnTo>
                  <a:pt x="8815" y="300"/>
                </a:lnTo>
                <a:lnTo>
                  <a:pt x="8618" y="378"/>
                </a:lnTo>
                <a:lnTo>
                  <a:pt x="8403" y="469"/>
                </a:lnTo>
                <a:lnTo>
                  <a:pt x="8243" y="547"/>
                </a:lnTo>
                <a:lnTo>
                  <a:pt x="8064" y="652"/>
                </a:lnTo>
                <a:lnTo>
                  <a:pt x="7921" y="743"/>
                </a:lnTo>
                <a:lnTo>
                  <a:pt x="7796" y="873"/>
                </a:lnTo>
                <a:lnTo>
                  <a:pt x="7581" y="1095"/>
                </a:lnTo>
                <a:lnTo>
                  <a:pt x="7402" y="1369"/>
                </a:lnTo>
                <a:lnTo>
                  <a:pt x="7313" y="1630"/>
                </a:lnTo>
                <a:lnTo>
                  <a:pt x="7277" y="1930"/>
                </a:lnTo>
                <a:lnTo>
                  <a:pt x="7277" y="2204"/>
                </a:lnTo>
                <a:lnTo>
                  <a:pt x="7313" y="2478"/>
                </a:lnTo>
                <a:lnTo>
                  <a:pt x="7402" y="2752"/>
                </a:lnTo>
                <a:lnTo>
                  <a:pt x="7581" y="3000"/>
                </a:lnTo>
                <a:lnTo>
                  <a:pt x="7796" y="3221"/>
                </a:lnTo>
                <a:lnTo>
                  <a:pt x="8028" y="3456"/>
                </a:lnTo>
                <a:lnTo>
                  <a:pt x="8260" y="3652"/>
                </a:lnTo>
                <a:lnTo>
                  <a:pt x="8475" y="3873"/>
                </a:lnTo>
                <a:lnTo>
                  <a:pt x="8654" y="4108"/>
                </a:lnTo>
                <a:lnTo>
                  <a:pt x="8743" y="4330"/>
                </a:lnTo>
                <a:lnTo>
                  <a:pt x="8815" y="4578"/>
                </a:lnTo>
                <a:lnTo>
                  <a:pt x="8815" y="4826"/>
                </a:lnTo>
                <a:lnTo>
                  <a:pt x="8779" y="5073"/>
                </a:lnTo>
                <a:lnTo>
                  <a:pt x="8690" y="5308"/>
                </a:lnTo>
                <a:lnTo>
                  <a:pt x="8547" y="5556"/>
                </a:lnTo>
                <a:lnTo>
                  <a:pt x="8332" y="5778"/>
                </a:lnTo>
                <a:lnTo>
                  <a:pt x="8100" y="5986"/>
                </a:lnTo>
                <a:lnTo>
                  <a:pt x="7796" y="6208"/>
                </a:lnTo>
                <a:lnTo>
                  <a:pt x="7438" y="6378"/>
                </a:lnTo>
                <a:lnTo>
                  <a:pt x="7027" y="6534"/>
                </a:lnTo>
                <a:lnTo>
                  <a:pt x="6544" y="6678"/>
                </a:lnTo>
                <a:lnTo>
                  <a:pt x="6043" y="6808"/>
                </a:lnTo>
                <a:lnTo>
                  <a:pt x="5632" y="6808"/>
                </a:lnTo>
                <a:lnTo>
                  <a:pt x="5078" y="6808"/>
                </a:lnTo>
                <a:lnTo>
                  <a:pt x="4488" y="6808"/>
                </a:lnTo>
                <a:lnTo>
                  <a:pt x="3808" y="6808"/>
                </a:lnTo>
                <a:lnTo>
                  <a:pt x="3075" y="6808"/>
                </a:lnTo>
                <a:lnTo>
                  <a:pt x="2288" y="6808"/>
                </a:lnTo>
                <a:lnTo>
                  <a:pt x="1466" y="6808"/>
                </a:lnTo>
                <a:lnTo>
                  <a:pt x="607" y="6808"/>
                </a:lnTo>
                <a:lnTo>
                  <a:pt x="500" y="7239"/>
                </a:lnTo>
                <a:lnTo>
                  <a:pt x="375" y="7839"/>
                </a:lnTo>
                <a:lnTo>
                  <a:pt x="268" y="8491"/>
                </a:lnTo>
                <a:lnTo>
                  <a:pt x="160" y="9182"/>
                </a:lnTo>
                <a:lnTo>
                  <a:pt x="53" y="9860"/>
                </a:lnTo>
                <a:lnTo>
                  <a:pt x="17" y="10486"/>
                </a:lnTo>
                <a:lnTo>
                  <a:pt x="17" y="10969"/>
                </a:lnTo>
                <a:lnTo>
                  <a:pt x="17" y="11295"/>
                </a:lnTo>
                <a:lnTo>
                  <a:pt x="125" y="11465"/>
                </a:lnTo>
                <a:lnTo>
                  <a:pt x="232" y="11634"/>
                </a:lnTo>
                <a:lnTo>
                  <a:pt x="411" y="11765"/>
                </a:lnTo>
                <a:lnTo>
                  <a:pt x="607" y="11895"/>
                </a:lnTo>
                <a:lnTo>
                  <a:pt x="858" y="12013"/>
                </a:lnTo>
                <a:lnTo>
                  <a:pt x="1126" y="12091"/>
                </a:lnTo>
                <a:lnTo>
                  <a:pt x="1430" y="12169"/>
                </a:lnTo>
                <a:lnTo>
                  <a:pt x="1716" y="12221"/>
                </a:lnTo>
                <a:lnTo>
                  <a:pt x="2056" y="12247"/>
                </a:lnTo>
                <a:lnTo>
                  <a:pt x="2360" y="12260"/>
                </a:lnTo>
                <a:lnTo>
                  <a:pt x="2664" y="12247"/>
                </a:lnTo>
                <a:lnTo>
                  <a:pt x="2986" y="12221"/>
                </a:lnTo>
                <a:lnTo>
                  <a:pt x="3290" y="12169"/>
                </a:lnTo>
                <a:lnTo>
                  <a:pt x="3558" y="12065"/>
                </a:lnTo>
                <a:lnTo>
                  <a:pt x="3808" y="11960"/>
                </a:lnTo>
                <a:lnTo>
                  <a:pt x="4041" y="11843"/>
                </a:lnTo>
                <a:lnTo>
                  <a:pt x="4255" y="11686"/>
                </a:lnTo>
                <a:lnTo>
                  <a:pt x="4523" y="11595"/>
                </a:lnTo>
                <a:lnTo>
                  <a:pt x="4792" y="11517"/>
                </a:lnTo>
                <a:lnTo>
                  <a:pt x="5113" y="11491"/>
                </a:lnTo>
                <a:lnTo>
                  <a:pt x="5453" y="11465"/>
                </a:lnTo>
                <a:lnTo>
                  <a:pt x="5757" y="11491"/>
                </a:lnTo>
                <a:lnTo>
                  <a:pt x="6097" y="11543"/>
                </a:lnTo>
                <a:lnTo>
                  <a:pt x="6454" y="11634"/>
                </a:lnTo>
                <a:lnTo>
                  <a:pt x="6758" y="11765"/>
                </a:lnTo>
                <a:lnTo>
                  <a:pt x="7062" y="11921"/>
                </a:lnTo>
                <a:lnTo>
                  <a:pt x="7313" y="12091"/>
                </a:lnTo>
                <a:lnTo>
                  <a:pt x="7545" y="12313"/>
                </a:lnTo>
                <a:lnTo>
                  <a:pt x="7760" y="12573"/>
                </a:lnTo>
                <a:lnTo>
                  <a:pt x="7885" y="12847"/>
                </a:lnTo>
                <a:lnTo>
                  <a:pt x="7992" y="13173"/>
                </a:lnTo>
                <a:lnTo>
                  <a:pt x="8028" y="13500"/>
                </a:lnTo>
                <a:lnTo>
                  <a:pt x="7992" y="13747"/>
                </a:lnTo>
                <a:lnTo>
                  <a:pt x="7885" y="13969"/>
                </a:lnTo>
                <a:lnTo>
                  <a:pt x="7760" y="14191"/>
                </a:lnTo>
                <a:lnTo>
                  <a:pt x="7545" y="14373"/>
                </a:lnTo>
                <a:lnTo>
                  <a:pt x="7313" y="14543"/>
                </a:lnTo>
                <a:lnTo>
                  <a:pt x="7062" y="14700"/>
                </a:lnTo>
                <a:lnTo>
                  <a:pt x="6758" y="14817"/>
                </a:lnTo>
                <a:lnTo>
                  <a:pt x="6454" y="14921"/>
                </a:lnTo>
                <a:lnTo>
                  <a:pt x="6097" y="15000"/>
                </a:lnTo>
                <a:lnTo>
                  <a:pt x="5757" y="15052"/>
                </a:lnTo>
                <a:lnTo>
                  <a:pt x="5453" y="15052"/>
                </a:lnTo>
                <a:lnTo>
                  <a:pt x="5113" y="15026"/>
                </a:lnTo>
                <a:lnTo>
                  <a:pt x="4792" y="14973"/>
                </a:lnTo>
                <a:lnTo>
                  <a:pt x="4523" y="14869"/>
                </a:lnTo>
                <a:lnTo>
                  <a:pt x="4255" y="14752"/>
                </a:lnTo>
                <a:lnTo>
                  <a:pt x="4041" y="14569"/>
                </a:lnTo>
                <a:lnTo>
                  <a:pt x="3844" y="14400"/>
                </a:lnTo>
                <a:lnTo>
                  <a:pt x="3594" y="14269"/>
                </a:lnTo>
                <a:lnTo>
                  <a:pt x="3361" y="14165"/>
                </a:lnTo>
                <a:lnTo>
                  <a:pt x="3111" y="14100"/>
                </a:lnTo>
                <a:lnTo>
                  <a:pt x="2843" y="14073"/>
                </a:lnTo>
                <a:lnTo>
                  <a:pt x="2574" y="14073"/>
                </a:lnTo>
                <a:lnTo>
                  <a:pt x="2288" y="14100"/>
                </a:lnTo>
                <a:lnTo>
                  <a:pt x="2020" y="14139"/>
                </a:lnTo>
                <a:lnTo>
                  <a:pt x="1734" y="14243"/>
                </a:lnTo>
                <a:lnTo>
                  <a:pt x="1466" y="14347"/>
                </a:lnTo>
                <a:lnTo>
                  <a:pt x="1233" y="14465"/>
                </a:lnTo>
                <a:lnTo>
                  <a:pt x="983" y="14621"/>
                </a:lnTo>
                <a:lnTo>
                  <a:pt x="786" y="14765"/>
                </a:lnTo>
                <a:lnTo>
                  <a:pt x="572" y="14947"/>
                </a:lnTo>
                <a:lnTo>
                  <a:pt x="411" y="15143"/>
                </a:lnTo>
                <a:lnTo>
                  <a:pt x="303" y="15378"/>
                </a:lnTo>
                <a:lnTo>
                  <a:pt x="196" y="15600"/>
                </a:lnTo>
                <a:lnTo>
                  <a:pt x="160" y="15873"/>
                </a:lnTo>
                <a:lnTo>
                  <a:pt x="196" y="16200"/>
                </a:lnTo>
                <a:lnTo>
                  <a:pt x="232" y="16526"/>
                </a:lnTo>
                <a:lnTo>
                  <a:pt x="411" y="17295"/>
                </a:lnTo>
                <a:lnTo>
                  <a:pt x="607" y="18104"/>
                </a:lnTo>
                <a:lnTo>
                  <a:pt x="715" y="18508"/>
                </a:lnTo>
                <a:lnTo>
                  <a:pt x="822" y="18926"/>
                </a:lnTo>
                <a:lnTo>
                  <a:pt x="876" y="19330"/>
                </a:lnTo>
                <a:lnTo>
                  <a:pt x="911" y="19734"/>
                </a:lnTo>
                <a:lnTo>
                  <a:pt x="911" y="20073"/>
                </a:lnTo>
                <a:lnTo>
                  <a:pt x="876" y="20426"/>
                </a:lnTo>
                <a:lnTo>
                  <a:pt x="858" y="20608"/>
                </a:lnTo>
                <a:lnTo>
                  <a:pt x="786" y="20752"/>
                </a:lnTo>
                <a:lnTo>
                  <a:pt x="715" y="20908"/>
                </a:lnTo>
                <a:lnTo>
                  <a:pt x="607" y="21026"/>
                </a:lnTo>
                <a:lnTo>
                  <a:pt x="1394" y="20934"/>
                </a:lnTo>
                <a:lnTo>
                  <a:pt x="2217" y="20804"/>
                </a:lnTo>
                <a:lnTo>
                  <a:pt x="3039" y="20726"/>
                </a:lnTo>
                <a:lnTo>
                  <a:pt x="3844" y="20660"/>
                </a:lnTo>
                <a:lnTo>
                  <a:pt x="4595" y="20634"/>
                </a:lnTo>
                <a:lnTo>
                  <a:pt x="5310" y="20634"/>
                </a:lnTo>
                <a:lnTo>
                  <a:pt x="5650" y="20660"/>
                </a:lnTo>
                <a:lnTo>
                  <a:pt x="6007" y="20700"/>
                </a:lnTo>
                <a:lnTo>
                  <a:pt x="6276" y="20752"/>
                </a:lnTo>
                <a:lnTo>
                  <a:pt x="6580" y="20830"/>
                </a:lnTo>
                <a:close/>
              </a:path>
            </a:pathLst>
          </a:custGeom>
          <a:solidFill>
            <a:schemeClr val="accent1"/>
          </a:solidFill>
          <a:ln w="9525">
            <a:miter lim="800000"/>
            <a:headEnd/>
            <a:tailEnd/>
          </a:ln>
          <a:effectLst/>
          <a:scene3d>
            <a:camera prst="legacyPerspectiveFront">
              <a:rot lat="0" lon="300000" rev="0"/>
            </a:camera>
            <a:lightRig rig="legacyFlat4" dir="b"/>
          </a:scene3d>
          <a:sp3d extrusionH="2270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flatTx/>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600" dirty="0"/>
          </a:p>
          <a:p>
            <a:r>
              <a:rPr lang="en-US" sz="1700" dirty="0" err="1">
                <a:latin typeface="+mj-lt"/>
              </a:rPr>
              <a:t>Vof</a:t>
            </a:r>
            <a:endParaRPr lang="nl-NL" sz="1700" dirty="0">
              <a:latin typeface="+mj-lt"/>
            </a:endParaRPr>
          </a:p>
        </p:txBody>
      </p:sp>
      <p:sp>
        <p:nvSpPr>
          <p:cNvPr id="8" name="Puzzle5"/>
          <p:cNvSpPr>
            <a:spLocks noChangeAspect="1" noEditPoints="1" noChangeArrowheads="1"/>
          </p:cNvSpPr>
          <p:nvPr/>
        </p:nvSpPr>
        <p:spPr bwMode="blackWhite">
          <a:xfrm>
            <a:off x="6170617" y="4057335"/>
            <a:ext cx="1524000" cy="1206500"/>
          </a:xfrm>
          <a:custGeom>
            <a:avLst/>
            <a:gdLst>
              <a:gd name="T0" fmla="*/ 4880 w 21600"/>
              <a:gd name="T1" fmla="*/ 6714 h 21600"/>
              <a:gd name="T2" fmla="*/ 16494 w 21600"/>
              <a:gd name="T3" fmla="*/ 13712 h 21600"/>
            </a:gdLst>
            <a:ahLst/>
            <a:cxnLst/>
            <a:rect l="T0" t="T1" r="T2" b="T3"/>
            <a:pathLst>
              <a:path w="21600" h="21600">
                <a:moveTo>
                  <a:pt x="4281" y="12397"/>
                </a:moveTo>
                <a:lnTo>
                  <a:pt x="4168" y="12510"/>
                </a:lnTo>
                <a:lnTo>
                  <a:pt x="4044" y="12623"/>
                </a:lnTo>
                <a:lnTo>
                  <a:pt x="3931" y="12680"/>
                </a:lnTo>
                <a:lnTo>
                  <a:pt x="3807" y="12736"/>
                </a:lnTo>
                <a:lnTo>
                  <a:pt x="3671" y="12736"/>
                </a:lnTo>
                <a:lnTo>
                  <a:pt x="3558" y="12736"/>
                </a:lnTo>
                <a:lnTo>
                  <a:pt x="3434" y="12708"/>
                </a:lnTo>
                <a:lnTo>
                  <a:pt x="3321" y="12651"/>
                </a:lnTo>
                <a:lnTo>
                  <a:pt x="3061" y="12538"/>
                </a:lnTo>
                <a:lnTo>
                  <a:pt x="2824" y="12383"/>
                </a:lnTo>
                <a:lnTo>
                  <a:pt x="2564" y="12185"/>
                </a:lnTo>
                <a:lnTo>
                  <a:pt x="2327" y="12029"/>
                </a:lnTo>
                <a:lnTo>
                  <a:pt x="2067" y="11860"/>
                </a:lnTo>
                <a:lnTo>
                  <a:pt x="1807" y="11718"/>
                </a:lnTo>
                <a:lnTo>
                  <a:pt x="1671" y="11704"/>
                </a:lnTo>
                <a:lnTo>
                  <a:pt x="1547" y="11676"/>
                </a:lnTo>
                <a:lnTo>
                  <a:pt x="1412" y="11676"/>
                </a:lnTo>
                <a:lnTo>
                  <a:pt x="1287" y="11676"/>
                </a:lnTo>
                <a:lnTo>
                  <a:pt x="1152" y="11704"/>
                </a:lnTo>
                <a:lnTo>
                  <a:pt x="1005" y="11775"/>
                </a:lnTo>
                <a:lnTo>
                  <a:pt x="869" y="11860"/>
                </a:lnTo>
                <a:lnTo>
                  <a:pt x="745" y="12001"/>
                </a:lnTo>
                <a:lnTo>
                  <a:pt x="587" y="12128"/>
                </a:lnTo>
                <a:lnTo>
                  <a:pt x="463" y="12326"/>
                </a:lnTo>
                <a:lnTo>
                  <a:pt x="305" y="12567"/>
                </a:lnTo>
                <a:lnTo>
                  <a:pt x="180" y="12835"/>
                </a:lnTo>
                <a:lnTo>
                  <a:pt x="112" y="13005"/>
                </a:lnTo>
                <a:lnTo>
                  <a:pt x="67" y="13189"/>
                </a:lnTo>
                <a:lnTo>
                  <a:pt x="45" y="13429"/>
                </a:lnTo>
                <a:lnTo>
                  <a:pt x="45" y="13683"/>
                </a:lnTo>
                <a:lnTo>
                  <a:pt x="67" y="13924"/>
                </a:lnTo>
                <a:lnTo>
                  <a:pt x="135" y="14192"/>
                </a:lnTo>
                <a:lnTo>
                  <a:pt x="225" y="14447"/>
                </a:lnTo>
                <a:lnTo>
                  <a:pt x="327" y="14687"/>
                </a:lnTo>
                <a:lnTo>
                  <a:pt x="485" y="14899"/>
                </a:lnTo>
                <a:lnTo>
                  <a:pt x="655" y="15097"/>
                </a:lnTo>
                <a:lnTo>
                  <a:pt x="768" y="15168"/>
                </a:lnTo>
                <a:lnTo>
                  <a:pt x="869" y="15252"/>
                </a:lnTo>
                <a:lnTo>
                  <a:pt x="982" y="15309"/>
                </a:lnTo>
                <a:lnTo>
                  <a:pt x="1118" y="15365"/>
                </a:lnTo>
                <a:lnTo>
                  <a:pt x="1242" y="15394"/>
                </a:lnTo>
                <a:lnTo>
                  <a:pt x="1389" y="15422"/>
                </a:lnTo>
                <a:lnTo>
                  <a:pt x="1547" y="15422"/>
                </a:lnTo>
                <a:lnTo>
                  <a:pt x="1717" y="15422"/>
                </a:lnTo>
                <a:lnTo>
                  <a:pt x="1897" y="15394"/>
                </a:lnTo>
                <a:lnTo>
                  <a:pt x="2067" y="15365"/>
                </a:lnTo>
                <a:lnTo>
                  <a:pt x="2259" y="15281"/>
                </a:lnTo>
                <a:lnTo>
                  <a:pt x="2462" y="15196"/>
                </a:lnTo>
                <a:lnTo>
                  <a:pt x="2779" y="15069"/>
                </a:lnTo>
                <a:lnTo>
                  <a:pt x="3038" y="14956"/>
                </a:lnTo>
                <a:lnTo>
                  <a:pt x="3298" y="14871"/>
                </a:lnTo>
                <a:lnTo>
                  <a:pt x="3547" y="14842"/>
                </a:lnTo>
                <a:lnTo>
                  <a:pt x="3648" y="14871"/>
                </a:lnTo>
                <a:lnTo>
                  <a:pt x="3761" y="14899"/>
                </a:lnTo>
                <a:lnTo>
                  <a:pt x="3841" y="14956"/>
                </a:lnTo>
                <a:lnTo>
                  <a:pt x="3953" y="15040"/>
                </a:lnTo>
                <a:lnTo>
                  <a:pt x="4044" y="15139"/>
                </a:lnTo>
                <a:lnTo>
                  <a:pt x="4123" y="15281"/>
                </a:lnTo>
                <a:lnTo>
                  <a:pt x="4213" y="15450"/>
                </a:lnTo>
                <a:lnTo>
                  <a:pt x="4281" y="15662"/>
                </a:lnTo>
                <a:lnTo>
                  <a:pt x="4360" y="15903"/>
                </a:lnTo>
                <a:lnTo>
                  <a:pt x="4428" y="16171"/>
                </a:lnTo>
                <a:lnTo>
                  <a:pt x="4473" y="16482"/>
                </a:lnTo>
                <a:lnTo>
                  <a:pt x="4541" y="16779"/>
                </a:lnTo>
                <a:lnTo>
                  <a:pt x="4586" y="17132"/>
                </a:lnTo>
                <a:lnTo>
                  <a:pt x="4609" y="17486"/>
                </a:lnTo>
                <a:lnTo>
                  <a:pt x="4620" y="17868"/>
                </a:lnTo>
                <a:lnTo>
                  <a:pt x="4620" y="18235"/>
                </a:lnTo>
                <a:lnTo>
                  <a:pt x="4620" y="18617"/>
                </a:lnTo>
                <a:lnTo>
                  <a:pt x="4620" y="19027"/>
                </a:lnTo>
                <a:lnTo>
                  <a:pt x="4586" y="19408"/>
                </a:lnTo>
                <a:lnTo>
                  <a:pt x="4541" y="19790"/>
                </a:lnTo>
                <a:lnTo>
                  <a:pt x="4496" y="20172"/>
                </a:lnTo>
                <a:lnTo>
                  <a:pt x="4405" y="20525"/>
                </a:lnTo>
                <a:lnTo>
                  <a:pt x="4326" y="20879"/>
                </a:lnTo>
                <a:lnTo>
                  <a:pt x="4236" y="21204"/>
                </a:lnTo>
                <a:lnTo>
                  <a:pt x="4778" y="21204"/>
                </a:lnTo>
                <a:lnTo>
                  <a:pt x="5298" y="21204"/>
                </a:lnTo>
                <a:lnTo>
                  <a:pt x="5817" y="21204"/>
                </a:lnTo>
                <a:lnTo>
                  <a:pt x="6269" y="21204"/>
                </a:lnTo>
                <a:lnTo>
                  <a:pt x="6710" y="21204"/>
                </a:lnTo>
                <a:lnTo>
                  <a:pt x="7094" y="21204"/>
                </a:lnTo>
                <a:lnTo>
                  <a:pt x="7444" y="21204"/>
                </a:lnTo>
                <a:lnTo>
                  <a:pt x="7704" y="21204"/>
                </a:lnTo>
                <a:lnTo>
                  <a:pt x="8054" y="21062"/>
                </a:lnTo>
                <a:lnTo>
                  <a:pt x="8337" y="20935"/>
                </a:lnTo>
                <a:lnTo>
                  <a:pt x="8597" y="20737"/>
                </a:lnTo>
                <a:lnTo>
                  <a:pt x="8834" y="20553"/>
                </a:lnTo>
                <a:lnTo>
                  <a:pt x="9003" y="20327"/>
                </a:lnTo>
                <a:lnTo>
                  <a:pt x="9184" y="20087"/>
                </a:lnTo>
                <a:lnTo>
                  <a:pt x="9286" y="19847"/>
                </a:lnTo>
                <a:lnTo>
                  <a:pt x="9376" y="19592"/>
                </a:lnTo>
                <a:lnTo>
                  <a:pt x="9444" y="19324"/>
                </a:lnTo>
                <a:lnTo>
                  <a:pt x="9466" y="19055"/>
                </a:lnTo>
                <a:lnTo>
                  <a:pt x="9466" y="18786"/>
                </a:lnTo>
                <a:lnTo>
                  <a:pt x="9421" y="18546"/>
                </a:lnTo>
                <a:lnTo>
                  <a:pt x="9353" y="18263"/>
                </a:lnTo>
                <a:lnTo>
                  <a:pt x="9241" y="18023"/>
                </a:lnTo>
                <a:lnTo>
                  <a:pt x="9139" y="17783"/>
                </a:lnTo>
                <a:lnTo>
                  <a:pt x="8958" y="17557"/>
                </a:lnTo>
                <a:lnTo>
                  <a:pt x="8811" y="17316"/>
                </a:lnTo>
                <a:lnTo>
                  <a:pt x="8676" y="17076"/>
                </a:lnTo>
                <a:lnTo>
                  <a:pt x="8597" y="16807"/>
                </a:lnTo>
                <a:lnTo>
                  <a:pt x="8506" y="16510"/>
                </a:lnTo>
                <a:lnTo>
                  <a:pt x="8484" y="16200"/>
                </a:lnTo>
                <a:lnTo>
                  <a:pt x="8484" y="15903"/>
                </a:lnTo>
                <a:lnTo>
                  <a:pt x="8506" y="15606"/>
                </a:lnTo>
                <a:lnTo>
                  <a:pt x="8574" y="15309"/>
                </a:lnTo>
                <a:lnTo>
                  <a:pt x="8676" y="15040"/>
                </a:lnTo>
                <a:lnTo>
                  <a:pt x="8811" y="14772"/>
                </a:lnTo>
                <a:lnTo>
                  <a:pt x="8902" y="14659"/>
                </a:lnTo>
                <a:lnTo>
                  <a:pt x="9003" y="14517"/>
                </a:lnTo>
                <a:lnTo>
                  <a:pt x="9094" y="14418"/>
                </a:lnTo>
                <a:lnTo>
                  <a:pt x="9218" y="14334"/>
                </a:lnTo>
                <a:lnTo>
                  <a:pt x="9331" y="14249"/>
                </a:lnTo>
                <a:lnTo>
                  <a:pt x="9466" y="14164"/>
                </a:lnTo>
                <a:lnTo>
                  <a:pt x="9613" y="14093"/>
                </a:lnTo>
                <a:lnTo>
                  <a:pt x="9760" y="14037"/>
                </a:lnTo>
                <a:lnTo>
                  <a:pt x="9918" y="13980"/>
                </a:lnTo>
                <a:lnTo>
                  <a:pt x="10088" y="13952"/>
                </a:lnTo>
                <a:lnTo>
                  <a:pt x="10291" y="13924"/>
                </a:lnTo>
                <a:lnTo>
                  <a:pt x="10483" y="13924"/>
                </a:lnTo>
                <a:lnTo>
                  <a:pt x="10698" y="13924"/>
                </a:lnTo>
                <a:lnTo>
                  <a:pt x="10890" y="13952"/>
                </a:lnTo>
                <a:lnTo>
                  <a:pt x="11071" y="14008"/>
                </a:lnTo>
                <a:lnTo>
                  <a:pt x="11240" y="14065"/>
                </a:lnTo>
                <a:lnTo>
                  <a:pt x="11387" y="14136"/>
                </a:lnTo>
                <a:lnTo>
                  <a:pt x="11545" y="14220"/>
                </a:lnTo>
                <a:lnTo>
                  <a:pt x="11669" y="14305"/>
                </a:lnTo>
                <a:lnTo>
                  <a:pt x="11782" y="14418"/>
                </a:lnTo>
                <a:lnTo>
                  <a:pt x="11895" y="14517"/>
                </a:lnTo>
                <a:lnTo>
                  <a:pt x="11974" y="14659"/>
                </a:lnTo>
                <a:lnTo>
                  <a:pt x="12065" y="14800"/>
                </a:lnTo>
                <a:lnTo>
                  <a:pt x="12133" y="14927"/>
                </a:lnTo>
                <a:lnTo>
                  <a:pt x="12234" y="15252"/>
                </a:lnTo>
                <a:lnTo>
                  <a:pt x="12302" y="15549"/>
                </a:lnTo>
                <a:lnTo>
                  <a:pt x="12325" y="15874"/>
                </a:lnTo>
                <a:lnTo>
                  <a:pt x="12325" y="16200"/>
                </a:lnTo>
                <a:lnTo>
                  <a:pt x="12279" y="16525"/>
                </a:lnTo>
                <a:lnTo>
                  <a:pt x="12212" y="16850"/>
                </a:lnTo>
                <a:lnTo>
                  <a:pt x="12133" y="17132"/>
                </a:lnTo>
                <a:lnTo>
                  <a:pt x="12042" y="17373"/>
                </a:lnTo>
                <a:lnTo>
                  <a:pt x="11918" y="17585"/>
                </a:lnTo>
                <a:lnTo>
                  <a:pt x="11782" y="17754"/>
                </a:lnTo>
                <a:lnTo>
                  <a:pt x="11647" y="17882"/>
                </a:lnTo>
                <a:lnTo>
                  <a:pt x="11523" y="18080"/>
                </a:lnTo>
                <a:lnTo>
                  <a:pt x="11432" y="18263"/>
                </a:lnTo>
                <a:lnTo>
                  <a:pt x="11353" y="18490"/>
                </a:lnTo>
                <a:lnTo>
                  <a:pt x="11285" y="18702"/>
                </a:lnTo>
                <a:lnTo>
                  <a:pt x="11240" y="18942"/>
                </a:lnTo>
                <a:lnTo>
                  <a:pt x="11217" y="19196"/>
                </a:lnTo>
                <a:lnTo>
                  <a:pt x="11217" y="19465"/>
                </a:lnTo>
                <a:lnTo>
                  <a:pt x="11263" y="19705"/>
                </a:lnTo>
                <a:lnTo>
                  <a:pt x="11330" y="19946"/>
                </a:lnTo>
                <a:lnTo>
                  <a:pt x="11410" y="20200"/>
                </a:lnTo>
                <a:lnTo>
                  <a:pt x="11545" y="20440"/>
                </a:lnTo>
                <a:lnTo>
                  <a:pt x="11715" y="20652"/>
                </a:lnTo>
                <a:lnTo>
                  <a:pt x="11918" y="20850"/>
                </a:lnTo>
                <a:lnTo>
                  <a:pt x="12155" y="21034"/>
                </a:lnTo>
                <a:lnTo>
                  <a:pt x="12438" y="21204"/>
                </a:lnTo>
                <a:lnTo>
                  <a:pt x="12562" y="21232"/>
                </a:lnTo>
                <a:lnTo>
                  <a:pt x="12889" y="21317"/>
                </a:lnTo>
                <a:lnTo>
                  <a:pt x="13364" y="21416"/>
                </a:lnTo>
                <a:lnTo>
                  <a:pt x="13997" y="21529"/>
                </a:lnTo>
                <a:lnTo>
                  <a:pt x="14347" y="21585"/>
                </a:lnTo>
                <a:lnTo>
                  <a:pt x="14686" y="21614"/>
                </a:lnTo>
                <a:lnTo>
                  <a:pt x="15058" y="21642"/>
                </a:lnTo>
                <a:lnTo>
                  <a:pt x="15443" y="21642"/>
                </a:lnTo>
                <a:lnTo>
                  <a:pt x="15815" y="21642"/>
                </a:lnTo>
                <a:lnTo>
                  <a:pt x="16211" y="21614"/>
                </a:lnTo>
                <a:lnTo>
                  <a:pt x="16550" y="21529"/>
                </a:lnTo>
                <a:lnTo>
                  <a:pt x="16923" y="21444"/>
                </a:lnTo>
                <a:lnTo>
                  <a:pt x="16855" y="21232"/>
                </a:lnTo>
                <a:lnTo>
                  <a:pt x="16810" y="20978"/>
                </a:lnTo>
                <a:lnTo>
                  <a:pt x="16776" y="20709"/>
                </a:lnTo>
                <a:lnTo>
                  <a:pt x="16753" y="20412"/>
                </a:lnTo>
                <a:lnTo>
                  <a:pt x="16730" y="19762"/>
                </a:lnTo>
                <a:lnTo>
                  <a:pt x="16730" y="19055"/>
                </a:lnTo>
                <a:lnTo>
                  <a:pt x="16753" y="18348"/>
                </a:lnTo>
                <a:lnTo>
                  <a:pt x="16787" y="17641"/>
                </a:lnTo>
                <a:lnTo>
                  <a:pt x="16855" y="16991"/>
                </a:lnTo>
                <a:lnTo>
                  <a:pt x="16923" y="16426"/>
                </a:lnTo>
                <a:lnTo>
                  <a:pt x="16968" y="16171"/>
                </a:lnTo>
                <a:lnTo>
                  <a:pt x="17035" y="15987"/>
                </a:lnTo>
                <a:lnTo>
                  <a:pt x="17115" y="15832"/>
                </a:lnTo>
                <a:lnTo>
                  <a:pt x="17228" y="15691"/>
                </a:lnTo>
                <a:lnTo>
                  <a:pt x="17352" y="15606"/>
                </a:lnTo>
                <a:lnTo>
                  <a:pt x="17487" y="15549"/>
                </a:lnTo>
                <a:lnTo>
                  <a:pt x="17634" y="15493"/>
                </a:lnTo>
                <a:lnTo>
                  <a:pt x="17792" y="15493"/>
                </a:lnTo>
                <a:lnTo>
                  <a:pt x="17939" y="15521"/>
                </a:lnTo>
                <a:lnTo>
                  <a:pt x="18097" y="15578"/>
                </a:lnTo>
                <a:lnTo>
                  <a:pt x="18267" y="15662"/>
                </a:lnTo>
                <a:lnTo>
                  <a:pt x="18414" y="15775"/>
                </a:lnTo>
                <a:lnTo>
                  <a:pt x="18594" y="15874"/>
                </a:lnTo>
                <a:lnTo>
                  <a:pt x="18741" y="16016"/>
                </a:lnTo>
                <a:lnTo>
                  <a:pt x="18900" y="16171"/>
                </a:lnTo>
                <a:lnTo>
                  <a:pt x="19024" y="16369"/>
                </a:lnTo>
                <a:lnTo>
                  <a:pt x="19159" y="16525"/>
                </a:lnTo>
                <a:lnTo>
                  <a:pt x="19329" y="16666"/>
                </a:lnTo>
                <a:lnTo>
                  <a:pt x="19498" y="16779"/>
                </a:lnTo>
                <a:lnTo>
                  <a:pt x="19702" y="16850"/>
                </a:lnTo>
                <a:lnTo>
                  <a:pt x="19894" y="16878"/>
                </a:lnTo>
                <a:lnTo>
                  <a:pt x="20086" y="16906"/>
                </a:lnTo>
                <a:lnTo>
                  <a:pt x="20300" y="16878"/>
                </a:lnTo>
                <a:lnTo>
                  <a:pt x="20504" y="16836"/>
                </a:lnTo>
                <a:lnTo>
                  <a:pt x="20696" y="16751"/>
                </a:lnTo>
                <a:lnTo>
                  <a:pt x="20888" y="16609"/>
                </a:lnTo>
                <a:lnTo>
                  <a:pt x="21069" y="16454"/>
                </a:lnTo>
                <a:lnTo>
                  <a:pt x="21215" y="16256"/>
                </a:lnTo>
                <a:lnTo>
                  <a:pt x="21374" y="16044"/>
                </a:lnTo>
                <a:lnTo>
                  <a:pt x="21475" y="15775"/>
                </a:lnTo>
                <a:lnTo>
                  <a:pt x="21566" y="15479"/>
                </a:lnTo>
                <a:lnTo>
                  <a:pt x="21633" y="15125"/>
                </a:lnTo>
                <a:lnTo>
                  <a:pt x="21633" y="14927"/>
                </a:lnTo>
                <a:lnTo>
                  <a:pt x="21633" y="14772"/>
                </a:lnTo>
                <a:lnTo>
                  <a:pt x="21633" y="14574"/>
                </a:lnTo>
                <a:lnTo>
                  <a:pt x="21611" y="14418"/>
                </a:lnTo>
                <a:lnTo>
                  <a:pt x="21566" y="14249"/>
                </a:lnTo>
                <a:lnTo>
                  <a:pt x="21520" y="14093"/>
                </a:lnTo>
                <a:lnTo>
                  <a:pt x="21453" y="13952"/>
                </a:lnTo>
                <a:lnTo>
                  <a:pt x="21385" y="13810"/>
                </a:lnTo>
                <a:lnTo>
                  <a:pt x="21238" y="13542"/>
                </a:lnTo>
                <a:lnTo>
                  <a:pt x="21069" y="13330"/>
                </a:lnTo>
                <a:lnTo>
                  <a:pt x="20843" y="13132"/>
                </a:lnTo>
                <a:lnTo>
                  <a:pt x="20628" y="13005"/>
                </a:lnTo>
                <a:lnTo>
                  <a:pt x="20391" y="12863"/>
                </a:lnTo>
                <a:lnTo>
                  <a:pt x="20153" y="12807"/>
                </a:lnTo>
                <a:lnTo>
                  <a:pt x="19916" y="12750"/>
                </a:lnTo>
                <a:lnTo>
                  <a:pt x="19679" y="12779"/>
                </a:lnTo>
                <a:lnTo>
                  <a:pt x="19464" y="12835"/>
                </a:lnTo>
                <a:lnTo>
                  <a:pt x="19261" y="12948"/>
                </a:lnTo>
                <a:lnTo>
                  <a:pt x="19182" y="13005"/>
                </a:lnTo>
                <a:lnTo>
                  <a:pt x="19092" y="13090"/>
                </a:lnTo>
                <a:lnTo>
                  <a:pt x="19024" y="13189"/>
                </a:lnTo>
                <a:lnTo>
                  <a:pt x="18945" y="13302"/>
                </a:lnTo>
                <a:lnTo>
                  <a:pt x="18809" y="13514"/>
                </a:lnTo>
                <a:lnTo>
                  <a:pt x="18662" y="13683"/>
                </a:lnTo>
                <a:lnTo>
                  <a:pt x="18504" y="13782"/>
                </a:lnTo>
                <a:lnTo>
                  <a:pt x="18335" y="13867"/>
                </a:lnTo>
                <a:lnTo>
                  <a:pt x="18176" y="13895"/>
                </a:lnTo>
                <a:lnTo>
                  <a:pt x="18007" y="13924"/>
                </a:lnTo>
                <a:lnTo>
                  <a:pt x="17838" y="13895"/>
                </a:lnTo>
                <a:lnTo>
                  <a:pt x="17679" y="13839"/>
                </a:lnTo>
                <a:lnTo>
                  <a:pt x="17533" y="13768"/>
                </a:lnTo>
                <a:lnTo>
                  <a:pt x="17374" y="13683"/>
                </a:lnTo>
                <a:lnTo>
                  <a:pt x="17250" y="13570"/>
                </a:lnTo>
                <a:lnTo>
                  <a:pt x="17137" y="13429"/>
                </a:lnTo>
                <a:lnTo>
                  <a:pt x="17058" y="13302"/>
                </a:lnTo>
                <a:lnTo>
                  <a:pt x="16968" y="13160"/>
                </a:lnTo>
                <a:lnTo>
                  <a:pt x="16923" y="13033"/>
                </a:lnTo>
                <a:lnTo>
                  <a:pt x="16923" y="12892"/>
                </a:lnTo>
                <a:lnTo>
                  <a:pt x="16923" y="12425"/>
                </a:lnTo>
                <a:lnTo>
                  <a:pt x="16923" y="11704"/>
                </a:lnTo>
                <a:lnTo>
                  <a:pt x="16923" y="10743"/>
                </a:lnTo>
                <a:lnTo>
                  <a:pt x="16923" y="9683"/>
                </a:lnTo>
                <a:lnTo>
                  <a:pt x="16923" y="8608"/>
                </a:lnTo>
                <a:lnTo>
                  <a:pt x="16923" y="7520"/>
                </a:lnTo>
                <a:lnTo>
                  <a:pt x="16923" y="6545"/>
                </a:lnTo>
                <a:lnTo>
                  <a:pt x="16923" y="5781"/>
                </a:lnTo>
                <a:lnTo>
                  <a:pt x="16708" y="5937"/>
                </a:lnTo>
                <a:lnTo>
                  <a:pt x="16448" y="6078"/>
                </a:lnTo>
                <a:lnTo>
                  <a:pt x="16188" y="6219"/>
                </a:lnTo>
                <a:lnTo>
                  <a:pt x="15883" y="6290"/>
                </a:lnTo>
                <a:lnTo>
                  <a:pt x="15578" y="6347"/>
                </a:lnTo>
                <a:lnTo>
                  <a:pt x="15251" y="6375"/>
                </a:lnTo>
                <a:lnTo>
                  <a:pt x="14900" y="6403"/>
                </a:lnTo>
                <a:lnTo>
                  <a:pt x="14584" y="6403"/>
                </a:lnTo>
                <a:lnTo>
                  <a:pt x="14234" y="6375"/>
                </a:lnTo>
                <a:lnTo>
                  <a:pt x="13884" y="6318"/>
                </a:lnTo>
                <a:lnTo>
                  <a:pt x="13556" y="6262"/>
                </a:lnTo>
                <a:lnTo>
                  <a:pt x="13240" y="6191"/>
                </a:lnTo>
                <a:lnTo>
                  <a:pt x="12935" y="6106"/>
                </a:lnTo>
                <a:lnTo>
                  <a:pt x="12652" y="5993"/>
                </a:lnTo>
                <a:lnTo>
                  <a:pt x="12392" y="5880"/>
                </a:lnTo>
                <a:lnTo>
                  <a:pt x="12155" y="5781"/>
                </a:lnTo>
                <a:lnTo>
                  <a:pt x="11974" y="5668"/>
                </a:lnTo>
                <a:lnTo>
                  <a:pt x="11828" y="5555"/>
                </a:lnTo>
                <a:lnTo>
                  <a:pt x="11692" y="5456"/>
                </a:lnTo>
                <a:lnTo>
                  <a:pt x="11590" y="5343"/>
                </a:lnTo>
                <a:lnTo>
                  <a:pt x="11500" y="5230"/>
                </a:lnTo>
                <a:lnTo>
                  <a:pt x="11432" y="5131"/>
                </a:lnTo>
                <a:lnTo>
                  <a:pt x="11410" y="4990"/>
                </a:lnTo>
                <a:lnTo>
                  <a:pt x="11387" y="4876"/>
                </a:lnTo>
                <a:lnTo>
                  <a:pt x="11387" y="4749"/>
                </a:lnTo>
                <a:lnTo>
                  <a:pt x="11410" y="4608"/>
                </a:lnTo>
                <a:lnTo>
                  <a:pt x="11477" y="4452"/>
                </a:lnTo>
                <a:lnTo>
                  <a:pt x="11545" y="4283"/>
                </a:lnTo>
                <a:lnTo>
                  <a:pt x="11737" y="3929"/>
                </a:lnTo>
                <a:lnTo>
                  <a:pt x="12020" y="3548"/>
                </a:lnTo>
                <a:lnTo>
                  <a:pt x="12178" y="3307"/>
                </a:lnTo>
                <a:lnTo>
                  <a:pt x="12279" y="3067"/>
                </a:lnTo>
                <a:lnTo>
                  <a:pt x="12370" y="2798"/>
                </a:lnTo>
                <a:lnTo>
                  <a:pt x="12438" y="2487"/>
                </a:lnTo>
                <a:lnTo>
                  <a:pt x="12471" y="2219"/>
                </a:lnTo>
                <a:lnTo>
                  <a:pt x="12471" y="1922"/>
                </a:lnTo>
                <a:lnTo>
                  <a:pt x="12438" y="1625"/>
                </a:lnTo>
                <a:lnTo>
                  <a:pt x="12370" y="1357"/>
                </a:lnTo>
                <a:lnTo>
                  <a:pt x="12279" y="1088"/>
                </a:lnTo>
                <a:lnTo>
                  <a:pt x="12133" y="834"/>
                </a:lnTo>
                <a:lnTo>
                  <a:pt x="12042" y="735"/>
                </a:lnTo>
                <a:lnTo>
                  <a:pt x="11952" y="621"/>
                </a:lnTo>
                <a:lnTo>
                  <a:pt x="11850" y="508"/>
                </a:lnTo>
                <a:lnTo>
                  <a:pt x="11737" y="424"/>
                </a:lnTo>
                <a:lnTo>
                  <a:pt x="11613" y="353"/>
                </a:lnTo>
                <a:lnTo>
                  <a:pt x="11477" y="268"/>
                </a:lnTo>
                <a:lnTo>
                  <a:pt x="11330" y="212"/>
                </a:lnTo>
                <a:lnTo>
                  <a:pt x="11172" y="155"/>
                </a:lnTo>
                <a:lnTo>
                  <a:pt x="11003" y="98"/>
                </a:lnTo>
                <a:lnTo>
                  <a:pt x="10833" y="70"/>
                </a:lnTo>
                <a:lnTo>
                  <a:pt x="10653" y="70"/>
                </a:lnTo>
                <a:lnTo>
                  <a:pt x="10438" y="70"/>
                </a:lnTo>
                <a:lnTo>
                  <a:pt x="10291" y="70"/>
                </a:lnTo>
                <a:lnTo>
                  <a:pt x="10110" y="98"/>
                </a:lnTo>
                <a:lnTo>
                  <a:pt x="9986" y="127"/>
                </a:lnTo>
                <a:lnTo>
                  <a:pt x="9828" y="183"/>
                </a:lnTo>
                <a:lnTo>
                  <a:pt x="9726" y="268"/>
                </a:lnTo>
                <a:lnTo>
                  <a:pt x="9591" y="325"/>
                </a:lnTo>
                <a:lnTo>
                  <a:pt x="9489" y="424"/>
                </a:lnTo>
                <a:lnTo>
                  <a:pt x="9399" y="508"/>
                </a:lnTo>
                <a:lnTo>
                  <a:pt x="9308" y="621"/>
                </a:lnTo>
                <a:lnTo>
                  <a:pt x="9218" y="735"/>
                </a:lnTo>
                <a:lnTo>
                  <a:pt x="9161" y="834"/>
                </a:lnTo>
                <a:lnTo>
                  <a:pt x="9094" y="975"/>
                </a:lnTo>
                <a:lnTo>
                  <a:pt x="9003" y="1243"/>
                </a:lnTo>
                <a:lnTo>
                  <a:pt x="8947" y="1540"/>
                </a:lnTo>
                <a:lnTo>
                  <a:pt x="8924" y="1837"/>
                </a:lnTo>
                <a:lnTo>
                  <a:pt x="8924" y="2162"/>
                </a:lnTo>
                <a:lnTo>
                  <a:pt x="8947" y="2487"/>
                </a:lnTo>
                <a:lnTo>
                  <a:pt x="9003" y="2798"/>
                </a:lnTo>
                <a:lnTo>
                  <a:pt x="9094" y="3124"/>
                </a:lnTo>
                <a:lnTo>
                  <a:pt x="9207" y="3420"/>
                </a:lnTo>
                <a:lnTo>
                  <a:pt x="9331" y="3689"/>
                </a:lnTo>
                <a:lnTo>
                  <a:pt x="9500" y="3929"/>
                </a:lnTo>
                <a:lnTo>
                  <a:pt x="9613" y="4127"/>
                </a:lnTo>
                <a:lnTo>
                  <a:pt x="9704" y="4311"/>
                </a:lnTo>
                <a:lnTo>
                  <a:pt x="9760" y="4509"/>
                </a:lnTo>
                <a:lnTo>
                  <a:pt x="9805" y="4693"/>
                </a:lnTo>
                <a:lnTo>
                  <a:pt x="9805" y="4876"/>
                </a:lnTo>
                <a:lnTo>
                  <a:pt x="9783" y="5074"/>
                </a:lnTo>
                <a:lnTo>
                  <a:pt x="9749" y="5258"/>
                </a:lnTo>
                <a:lnTo>
                  <a:pt x="9658" y="5428"/>
                </a:lnTo>
                <a:lnTo>
                  <a:pt x="9568" y="5555"/>
                </a:lnTo>
                <a:lnTo>
                  <a:pt x="9444" y="5668"/>
                </a:lnTo>
                <a:lnTo>
                  <a:pt x="9263" y="5753"/>
                </a:lnTo>
                <a:lnTo>
                  <a:pt x="9094" y="5809"/>
                </a:lnTo>
                <a:lnTo>
                  <a:pt x="8879" y="5809"/>
                </a:lnTo>
                <a:lnTo>
                  <a:pt x="8619" y="5781"/>
                </a:lnTo>
                <a:lnTo>
                  <a:pt x="8359" y="5696"/>
                </a:lnTo>
                <a:lnTo>
                  <a:pt x="8054" y="5555"/>
                </a:lnTo>
                <a:lnTo>
                  <a:pt x="7874" y="5484"/>
                </a:lnTo>
                <a:lnTo>
                  <a:pt x="7682" y="5428"/>
                </a:lnTo>
                <a:lnTo>
                  <a:pt x="7467" y="5371"/>
                </a:lnTo>
                <a:lnTo>
                  <a:pt x="7275" y="5343"/>
                </a:lnTo>
                <a:lnTo>
                  <a:pt x="6789" y="5343"/>
                </a:lnTo>
                <a:lnTo>
                  <a:pt x="6315" y="5371"/>
                </a:lnTo>
                <a:lnTo>
                  <a:pt x="5817" y="5428"/>
                </a:lnTo>
                <a:lnTo>
                  <a:pt x="5298" y="5541"/>
                </a:lnTo>
                <a:lnTo>
                  <a:pt x="4778" y="5640"/>
                </a:lnTo>
                <a:lnTo>
                  <a:pt x="4281" y="5781"/>
                </a:lnTo>
                <a:lnTo>
                  <a:pt x="4236" y="5937"/>
                </a:lnTo>
                <a:lnTo>
                  <a:pt x="4236" y="6234"/>
                </a:lnTo>
                <a:lnTo>
                  <a:pt x="4236" y="6587"/>
                </a:lnTo>
                <a:lnTo>
                  <a:pt x="4258" y="6997"/>
                </a:lnTo>
                <a:lnTo>
                  <a:pt x="4349" y="7972"/>
                </a:lnTo>
                <a:lnTo>
                  <a:pt x="4428" y="9061"/>
                </a:lnTo>
                <a:lnTo>
                  <a:pt x="4473" y="9612"/>
                </a:lnTo>
                <a:lnTo>
                  <a:pt x="4496" y="10149"/>
                </a:lnTo>
                <a:lnTo>
                  <a:pt x="4518" y="10672"/>
                </a:lnTo>
                <a:lnTo>
                  <a:pt x="4541" y="11125"/>
                </a:lnTo>
                <a:lnTo>
                  <a:pt x="4518" y="11563"/>
                </a:lnTo>
                <a:lnTo>
                  <a:pt x="4473" y="11916"/>
                </a:lnTo>
                <a:lnTo>
                  <a:pt x="4428" y="12072"/>
                </a:lnTo>
                <a:lnTo>
                  <a:pt x="4383" y="12213"/>
                </a:lnTo>
                <a:lnTo>
                  <a:pt x="4349" y="12326"/>
                </a:lnTo>
                <a:lnTo>
                  <a:pt x="4281" y="12397"/>
                </a:lnTo>
                <a:close/>
              </a:path>
            </a:pathLst>
          </a:custGeom>
          <a:solidFill>
            <a:schemeClr val="accent1"/>
          </a:solidFill>
          <a:ln w="9525">
            <a:miter lim="800000"/>
            <a:headEnd/>
            <a:tailEnd/>
          </a:ln>
          <a:effectLst/>
          <a:scene3d>
            <a:camera prst="legacyPerspectiveFront">
              <a:rot lat="0" lon="300000" rev="0"/>
            </a:camera>
            <a:lightRig rig="legacyFlat4" dir="b"/>
          </a:scene3d>
          <a:sp3d extrusionH="2270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tIns="190800">
            <a:flatTx/>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1700" dirty="0">
                <a:latin typeface="+mj-lt"/>
              </a:rPr>
              <a:t>BV</a:t>
            </a:r>
            <a:endParaRPr lang="nl-NL" sz="1700" dirty="0">
              <a:latin typeface="+mj-lt"/>
            </a:endParaRPr>
          </a:p>
        </p:txBody>
      </p:sp>
      <p:sp>
        <p:nvSpPr>
          <p:cNvPr id="9" name="Puzzle4"/>
          <p:cNvSpPr>
            <a:spLocks noChangeAspect="1" noEditPoints="1" noChangeArrowheads="1"/>
          </p:cNvSpPr>
          <p:nvPr/>
        </p:nvSpPr>
        <p:spPr bwMode="blackWhite">
          <a:xfrm>
            <a:off x="7382037" y="4051518"/>
            <a:ext cx="1112837" cy="1574800"/>
          </a:xfrm>
          <a:custGeom>
            <a:avLst/>
            <a:gdLst>
              <a:gd name="T0" fmla="*/ 1548 w 21600"/>
              <a:gd name="T1" fmla="*/ 5444 h 21600"/>
              <a:gd name="T2" fmla="*/ 20203 w 21600"/>
              <a:gd name="T3" fmla="*/ 9103 h 21600"/>
            </a:gdLst>
            <a:ahLst/>
            <a:cxnLst/>
            <a:rect l="T0" t="T1" r="T2" b="T3"/>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chemeClr val="bg1"/>
          </a:solidFill>
          <a:ln w="9525">
            <a:miter lim="800000"/>
            <a:headEnd/>
            <a:tailEnd/>
          </a:ln>
          <a:effectLst/>
          <a:scene3d>
            <a:camera prst="legacyPerspectiveFront">
              <a:rot lat="0" lon="300000" rev="0"/>
            </a:camera>
            <a:lightRig rig="legacyFlat4" dir="b"/>
          </a:scene3d>
          <a:sp3d extrusionH="227000" prstMaterial="legacyMatte">
            <a:bevelT w="13500" h="13500" prst="angle"/>
            <a:bevelB w="13500" h="13500" prst="angle"/>
            <a:extrusionClr>
              <a:schemeClr val="bg1"/>
            </a:extrusionClr>
            <a:contourClr>
              <a:schemeClr val="bg1"/>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sz="1700">
              <a:latin typeface="+mj-lt"/>
            </a:endParaRPr>
          </a:p>
          <a:p>
            <a:pPr algn="ctr"/>
            <a:r>
              <a:rPr lang="en-US" sz="1700">
                <a:latin typeface="+mj-lt"/>
              </a:rPr>
              <a:t>NV</a:t>
            </a:r>
            <a:endParaRPr lang="nl-NL" sz="1700">
              <a:latin typeface="+mj-lt"/>
            </a:endParaRPr>
          </a:p>
        </p:txBody>
      </p:sp>
      <p:sp>
        <p:nvSpPr>
          <p:cNvPr id="11" name="Puzzle5"/>
          <p:cNvSpPr>
            <a:spLocks noChangeAspect="1" noEditPoints="1" noChangeArrowheads="1"/>
          </p:cNvSpPr>
          <p:nvPr/>
        </p:nvSpPr>
        <p:spPr bwMode="blackWhite">
          <a:xfrm>
            <a:off x="8182294" y="4057335"/>
            <a:ext cx="1524000" cy="1206500"/>
          </a:xfrm>
          <a:custGeom>
            <a:avLst/>
            <a:gdLst>
              <a:gd name="T0" fmla="*/ 4880 w 21600"/>
              <a:gd name="T1" fmla="*/ 6714 h 21600"/>
              <a:gd name="T2" fmla="*/ 16494 w 21600"/>
              <a:gd name="T3" fmla="*/ 13712 h 21600"/>
            </a:gdLst>
            <a:ahLst/>
            <a:cxnLst/>
            <a:rect l="T0" t="T1" r="T2" b="T3"/>
            <a:pathLst>
              <a:path w="21600" h="21600">
                <a:moveTo>
                  <a:pt x="4281" y="12397"/>
                </a:moveTo>
                <a:lnTo>
                  <a:pt x="4168" y="12510"/>
                </a:lnTo>
                <a:lnTo>
                  <a:pt x="4044" y="12623"/>
                </a:lnTo>
                <a:lnTo>
                  <a:pt x="3931" y="12680"/>
                </a:lnTo>
                <a:lnTo>
                  <a:pt x="3807" y="12736"/>
                </a:lnTo>
                <a:lnTo>
                  <a:pt x="3671" y="12736"/>
                </a:lnTo>
                <a:lnTo>
                  <a:pt x="3558" y="12736"/>
                </a:lnTo>
                <a:lnTo>
                  <a:pt x="3434" y="12708"/>
                </a:lnTo>
                <a:lnTo>
                  <a:pt x="3321" y="12651"/>
                </a:lnTo>
                <a:lnTo>
                  <a:pt x="3061" y="12538"/>
                </a:lnTo>
                <a:lnTo>
                  <a:pt x="2824" y="12383"/>
                </a:lnTo>
                <a:lnTo>
                  <a:pt x="2564" y="12185"/>
                </a:lnTo>
                <a:lnTo>
                  <a:pt x="2327" y="12029"/>
                </a:lnTo>
                <a:lnTo>
                  <a:pt x="2067" y="11860"/>
                </a:lnTo>
                <a:lnTo>
                  <a:pt x="1807" y="11718"/>
                </a:lnTo>
                <a:lnTo>
                  <a:pt x="1671" y="11704"/>
                </a:lnTo>
                <a:lnTo>
                  <a:pt x="1547" y="11676"/>
                </a:lnTo>
                <a:lnTo>
                  <a:pt x="1412" y="11676"/>
                </a:lnTo>
                <a:lnTo>
                  <a:pt x="1287" y="11676"/>
                </a:lnTo>
                <a:lnTo>
                  <a:pt x="1152" y="11704"/>
                </a:lnTo>
                <a:lnTo>
                  <a:pt x="1005" y="11775"/>
                </a:lnTo>
                <a:lnTo>
                  <a:pt x="869" y="11860"/>
                </a:lnTo>
                <a:lnTo>
                  <a:pt x="745" y="12001"/>
                </a:lnTo>
                <a:lnTo>
                  <a:pt x="587" y="12128"/>
                </a:lnTo>
                <a:lnTo>
                  <a:pt x="463" y="12326"/>
                </a:lnTo>
                <a:lnTo>
                  <a:pt x="305" y="12567"/>
                </a:lnTo>
                <a:lnTo>
                  <a:pt x="180" y="12835"/>
                </a:lnTo>
                <a:lnTo>
                  <a:pt x="112" y="13005"/>
                </a:lnTo>
                <a:lnTo>
                  <a:pt x="67" y="13189"/>
                </a:lnTo>
                <a:lnTo>
                  <a:pt x="45" y="13429"/>
                </a:lnTo>
                <a:lnTo>
                  <a:pt x="45" y="13683"/>
                </a:lnTo>
                <a:lnTo>
                  <a:pt x="67" y="13924"/>
                </a:lnTo>
                <a:lnTo>
                  <a:pt x="135" y="14192"/>
                </a:lnTo>
                <a:lnTo>
                  <a:pt x="225" y="14447"/>
                </a:lnTo>
                <a:lnTo>
                  <a:pt x="327" y="14687"/>
                </a:lnTo>
                <a:lnTo>
                  <a:pt x="485" y="14899"/>
                </a:lnTo>
                <a:lnTo>
                  <a:pt x="655" y="15097"/>
                </a:lnTo>
                <a:lnTo>
                  <a:pt x="768" y="15168"/>
                </a:lnTo>
                <a:lnTo>
                  <a:pt x="869" y="15252"/>
                </a:lnTo>
                <a:lnTo>
                  <a:pt x="982" y="15309"/>
                </a:lnTo>
                <a:lnTo>
                  <a:pt x="1118" y="15365"/>
                </a:lnTo>
                <a:lnTo>
                  <a:pt x="1242" y="15394"/>
                </a:lnTo>
                <a:lnTo>
                  <a:pt x="1389" y="15422"/>
                </a:lnTo>
                <a:lnTo>
                  <a:pt x="1547" y="15422"/>
                </a:lnTo>
                <a:lnTo>
                  <a:pt x="1717" y="15422"/>
                </a:lnTo>
                <a:lnTo>
                  <a:pt x="1897" y="15394"/>
                </a:lnTo>
                <a:lnTo>
                  <a:pt x="2067" y="15365"/>
                </a:lnTo>
                <a:lnTo>
                  <a:pt x="2259" y="15281"/>
                </a:lnTo>
                <a:lnTo>
                  <a:pt x="2462" y="15196"/>
                </a:lnTo>
                <a:lnTo>
                  <a:pt x="2779" y="15069"/>
                </a:lnTo>
                <a:lnTo>
                  <a:pt x="3038" y="14956"/>
                </a:lnTo>
                <a:lnTo>
                  <a:pt x="3298" y="14871"/>
                </a:lnTo>
                <a:lnTo>
                  <a:pt x="3547" y="14842"/>
                </a:lnTo>
                <a:lnTo>
                  <a:pt x="3648" y="14871"/>
                </a:lnTo>
                <a:lnTo>
                  <a:pt x="3761" y="14899"/>
                </a:lnTo>
                <a:lnTo>
                  <a:pt x="3841" y="14956"/>
                </a:lnTo>
                <a:lnTo>
                  <a:pt x="3953" y="15040"/>
                </a:lnTo>
                <a:lnTo>
                  <a:pt x="4044" y="15139"/>
                </a:lnTo>
                <a:lnTo>
                  <a:pt x="4123" y="15281"/>
                </a:lnTo>
                <a:lnTo>
                  <a:pt x="4213" y="15450"/>
                </a:lnTo>
                <a:lnTo>
                  <a:pt x="4281" y="15662"/>
                </a:lnTo>
                <a:lnTo>
                  <a:pt x="4360" y="15903"/>
                </a:lnTo>
                <a:lnTo>
                  <a:pt x="4428" y="16171"/>
                </a:lnTo>
                <a:lnTo>
                  <a:pt x="4473" y="16482"/>
                </a:lnTo>
                <a:lnTo>
                  <a:pt x="4541" y="16779"/>
                </a:lnTo>
                <a:lnTo>
                  <a:pt x="4586" y="17132"/>
                </a:lnTo>
                <a:lnTo>
                  <a:pt x="4609" y="17486"/>
                </a:lnTo>
                <a:lnTo>
                  <a:pt x="4620" y="17868"/>
                </a:lnTo>
                <a:lnTo>
                  <a:pt x="4620" y="18235"/>
                </a:lnTo>
                <a:lnTo>
                  <a:pt x="4620" y="18617"/>
                </a:lnTo>
                <a:lnTo>
                  <a:pt x="4620" y="19027"/>
                </a:lnTo>
                <a:lnTo>
                  <a:pt x="4586" y="19408"/>
                </a:lnTo>
                <a:lnTo>
                  <a:pt x="4541" y="19790"/>
                </a:lnTo>
                <a:lnTo>
                  <a:pt x="4496" y="20172"/>
                </a:lnTo>
                <a:lnTo>
                  <a:pt x="4405" y="20525"/>
                </a:lnTo>
                <a:lnTo>
                  <a:pt x="4326" y="20879"/>
                </a:lnTo>
                <a:lnTo>
                  <a:pt x="4236" y="21204"/>
                </a:lnTo>
                <a:lnTo>
                  <a:pt x="4778" y="21204"/>
                </a:lnTo>
                <a:lnTo>
                  <a:pt x="5298" y="21204"/>
                </a:lnTo>
                <a:lnTo>
                  <a:pt x="5817" y="21204"/>
                </a:lnTo>
                <a:lnTo>
                  <a:pt x="6269" y="21204"/>
                </a:lnTo>
                <a:lnTo>
                  <a:pt x="6710" y="21204"/>
                </a:lnTo>
                <a:lnTo>
                  <a:pt x="7094" y="21204"/>
                </a:lnTo>
                <a:lnTo>
                  <a:pt x="7444" y="21204"/>
                </a:lnTo>
                <a:lnTo>
                  <a:pt x="7704" y="21204"/>
                </a:lnTo>
                <a:lnTo>
                  <a:pt x="8054" y="21062"/>
                </a:lnTo>
                <a:lnTo>
                  <a:pt x="8337" y="20935"/>
                </a:lnTo>
                <a:lnTo>
                  <a:pt x="8597" y="20737"/>
                </a:lnTo>
                <a:lnTo>
                  <a:pt x="8834" y="20553"/>
                </a:lnTo>
                <a:lnTo>
                  <a:pt x="9003" y="20327"/>
                </a:lnTo>
                <a:lnTo>
                  <a:pt x="9184" y="20087"/>
                </a:lnTo>
                <a:lnTo>
                  <a:pt x="9286" y="19847"/>
                </a:lnTo>
                <a:lnTo>
                  <a:pt x="9376" y="19592"/>
                </a:lnTo>
                <a:lnTo>
                  <a:pt x="9444" y="19324"/>
                </a:lnTo>
                <a:lnTo>
                  <a:pt x="9466" y="19055"/>
                </a:lnTo>
                <a:lnTo>
                  <a:pt x="9466" y="18786"/>
                </a:lnTo>
                <a:lnTo>
                  <a:pt x="9421" y="18546"/>
                </a:lnTo>
                <a:lnTo>
                  <a:pt x="9353" y="18263"/>
                </a:lnTo>
                <a:lnTo>
                  <a:pt x="9241" y="18023"/>
                </a:lnTo>
                <a:lnTo>
                  <a:pt x="9139" y="17783"/>
                </a:lnTo>
                <a:lnTo>
                  <a:pt x="8958" y="17557"/>
                </a:lnTo>
                <a:lnTo>
                  <a:pt x="8811" y="17316"/>
                </a:lnTo>
                <a:lnTo>
                  <a:pt x="8676" y="17076"/>
                </a:lnTo>
                <a:lnTo>
                  <a:pt x="8597" y="16807"/>
                </a:lnTo>
                <a:lnTo>
                  <a:pt x="8506" y="16510"/>
                </a:lnTo>
                <a:lnTo>
                  <a:pt x="8484" y="16200"/>
                </a:lnTo>
                <a:lnTo>
                  <a:pt x="8484" y="15903"/>
                </a:lnTo>
                <a:lnTo>
                  <a:pt x="8506" y="15606"/>
                </a:lnTo>
                <a:lnTo>
                  <a:pt x="8574" y="15309"/>
                </a:lnTo>
                <a:lnTo>
                  <a:pt x="8676" y="15040"/>
                </a:lnTo>
                <a:lnTo>
                  <a:pt x="8811" y="14772"/>
                </a:lnTo>
                <a:lnTo>
                  <a:pt x="8902" y="14659"/>
                </a:lnTo>
                <a:lnTo>
                  <a:pt x="9003" y="14517"/>
                </a:lnTo>
                <a:lnTo>
                  <a:pt x="9094" y="14418"/>
                </a:lnTo>
                <a:lnTo>
                  <a:pt x="9218" y="14334"/>
                </a:lnTo>
                <a:lnTo>
                  <a:pt x="9331" y="14249"/>
                </a:lnTo>
                <a:lnTo>
                  <a:pt x="9466" y="14164"/>
                </a:lnTo>
                <a:lnTo>
                  <a:pt x="9613" y="14093"/>
                </a:lnTo>
                <a:lnTo>
                  <a:pt x="9760" y="14037"/>
                </a:lnTo>
                <a:lnTo>
                  <a:pt x="9918" y="13980"/>
                </a:lnTo>
                <a:lnTo>
                  <a:pt x="10088" y="13952"/>
                </a:lnTo>
                <a:lnTo>
                  <a:pt x="10291" y="13924"/>
                </a:lnTo>
                <a:lnTo>
                  <a:pt x="10483" y="13924"/>
                </a:lnTo>
                <a:lnTo>
                  <a:pt x="10698" y="13924"/>
                </a:lnTo>
                <a:lnTo>
                  <a:pt x="10890" y="13952"/>
                </a:lnTo>
                <a:lnTo>
                  <a:pt x="11071" y="14008"/>
                </a:lnTo>
                <a:lnTo>
                  <a:pt x="11240" y="14065"/>
                </a:lnTo>
                <a:lnTo>
                  <a:pt x="11387" y="14136"/>
                </a:lnTo>
                <a:lnTo>
                  <a:pt x="11545" y="14220"/>
                </a:lnTo>
                <a:lnTo>
                  <a:pt x="11669" y="14305"/>
                </a:lnTo>
                <a:lnTo>
                  <a:pt x="11782" y="14418"/>
                </a:lnTo>
                <a:lnTo>
                  <a:pt x="11895" y="14517"/>
                </a:lnTo>
                <a:lnTo>
                  <a:pt x="11974" y="14659"/>
                </a:lnTo>
                <a:lnTo>
                  <a:pt x="12065" y="14800"/>
                </a:lnTo>
                <a:lnTo>
                  <a:pt x="12133" y="14927"/>
                </a:lnTo>
                <a:lnTo>
                  <a:pt x="12234" y="15252"/>
                </a:lnTo>
                <a:lnTo>
                  <a:pt x="12302" y="15549"/>
                </a:lnTo>
                <a:lnTo>
                  <a:pt x="12325" y="15874"/>
                </a:lnTo>
                <a:lnTo>
                  <a:pt x="12325" y="16200"/>
                </a:lnTo>
                <a:lnTo>
                  <a:pt x="12279" y="16525"/>
                </a:lnTo>
                <a:lnTo>
                  <a:pt x="12212" y="16850"/>
                </a:lnTo>
                <a:lnTo>
                  <a:pt x="12133" y="17132"/>
                </a:lnTo>
                <a:lnTo>
                  <a:pt x="12042" y="17373"/>
                </a:lnTo>
                <a:lnTo>
                  <a:pt x="11918" y="17585"/>
                </a:lnTo>
                <a:lnTo>
                  <a:pt x="11782" y="17754"/>
                </a:lnTo>
                <a:lnTo>
                  <a:pt x="11647" y="17882"/>
                </a:lnTo>
                <a:lnTo>
                  <a:pt x="11523" y="18080"/>
                </a:lnTo>
                <a:lnTo>
                  <a:pt x="11432" y="18263"/>
                </a:lnTo>
                <a:lnTo>
                  <a:pt x="11353" y="18490"/>
                </a:lnTo>
                <a:lnTo>
                  <a:pt x="11285" y="18702"/>
                </a:lnTo>
                <a:lnTo>
                  <a:pt x="11240" y="18942"/>
                </a:lnTo>
                <a:lnTo>
                  <a:pt x="11217" y="19196"/>
                </a:lnTo>
                <a:lnTo>
                  <a:pt x="11217" y="19465"/>
                </a:lnTo>
                <a:lnTo>
                  <a:pt x="11263" y="19705"/>
                </a:lnTo>
                <a:lnTo>
                  <a:pt x="11330" y="19946"/>
                </a:lnTo>
                <a:lnTo>
                  <a:pt x="11410" y="20200"/>
                </a:lnTo>
                <a:lnTo>
                  <a:pt x="11545" y="20440"/>
                </a:lnTo>
                <a:lnTo>
                  <a:pt x="11715" y="20652"/>
                </a:lnTo>
                <a:lnTo>
                  <a:pt x="11918" y="20850"/>
                </a:lnTo>
                <a:lnTo>
                  <a:pt x="12155" y="21034"/>
                </a:lnTo>
                <a:lnTo>
                  <a:pt x="12438" y="21204"/>
                </a:lnTo>
                <a:lnTo>
                  <a:pt x="12562" y="21232"/>
                </a:lnTo>
                <a:lnTo>
                  <a:pt x="12889" y="21317"/>
                </a:lnTo>
                <a:lnTo>
                  <a:pt x="13364" y="21416"/>
                </a:lnTo>
                <a:lnTo>
                  <a:pt x="13997" y="21529"/>
                </a:lnTo>
                <a:lnTo>
                  <a:pt x="14347" y="21585"/>
                </a:lnTo>
                <a:lnTo>
                  <a:pt x="14686" y="21614"/>
                </a:lnTo>
                <a:lnTo>
                  <a:pt x="15058" y="21642"/>
                </a:lnTo>
                <a:lnTo>
                  <a:pt x="15443" y="21642"/>
                </a:lnTo>
                <a:lnTo>
                  <a:pt x="15815" y="21642"/>
                </a:lnTo>
                <a:lnTo>
                  <a:pt x="16211" y="21614"/>
                </a:lnTo>
                <a:lnTo>
                  <a:pt x="16550" y="21529"/>
                </a:lnTo>
                <a:lnTo>
                  <a:pt x="16923" y="21444"/>
                </a:lnTo>
                <a:lnTo>
                  <a:pt x="16855" y="21232"/>
                </a:lnTo>
                <a:lnTo>
                  <a:pt x="16810" y="20978"/>
                </a:lnTo>
                <a:lnTo>
                  <a:pt x="16776" y="20709"/>
                </a:lnTo>
                <a:lnTo>
                  <a:pt x="16753" y="20412"/>
                </a:lnTo>
                <a:lnTo>
                  <a:pt x="16730" y="19762"/>
                </a:lnTo>
                <a:lnTo>
                  <a:pt x="16730" y="19055"/>
                </a:lnTo>
                <a:lnTo>
                  <a:pt x="16753" y="18348"/>
                </a:lnTo>
                <a:lnTo>
                  <a:pt x="16787" y="17641"/>
                </a:lnTo>
                <a:lnTo>
                  <a:pt x="16855" y="16991"/>
                </a:lnTo>
                <a:lnTo>
                  <a:pt x="16923" y="16426"/>
                </a:lnTo>
                <a:lnTo>
                  <a:pt x="16968" y="16171"/>
                </a:lnTo>
                <a:lnTo>
                  <a:pt x="17035" y="15987"/>
                </a:lnTo>
                <a:lnTo>
                  <a:pt x="17115" y="15832"/>
                </a:lnTo>
                <a:lnTo>
                  <a:pt x="17228" y="15691"/>
                </a:lnTo>
                <a:lnTo>
                  <a:pt x="17352" y="15606"/>
                </a:lnTo>
                <a:lnTo>
                  <a:pt x="17487" y="15549"/>
                </a:lnTo>
                <a:lnTo>
                  <a:pt x="17634" y="15493"/>
                </a:lnTo>
                <a:lnTo>
                  <a:pt x="17792" y="15493"/>
                </a:lnTo>
                <a:lnTo>
                  <a:pt x="17939" y="15521"/>
                </a:lnTo>
                <a:lnTo>
                  <a:pt x="18097" y="15578"/>
                </a:lnTo>
                <a:lnTo>
                  <a:pt x="18267" y="15662"/>
                </a:lnTo>
                <a:lnTo>
                  <a:pt x="18414" y="15775"/>
                </a:lnTo>
                <a:lnTo>
                  <a:pt x="18594" y="15874"/>
                </a:lnTo>
                <a:lnTo>
                  <a:pt x="18741" y="16016"/>
                </a:lnTo>
                <a:lnTo>
                  <a:pt x="18900" y="16171"/>
                </a:lnTo>
                <a:lnTo>
                  <a:pt x="19024" y="16369"/>
                </a:lnTo>
                <a:lnTo>
                  <a:pt x="19159" y="16525"/>
                </a:lnTo>
                <a:lnTo>
                  <a:pt x="19329" y="16666"/>
                </a:lnTo>
                <a:lnTo>
                  <a:pt x="19498" y="16779"/>
                </a:lnTo>
                <a:lnTo>
                  <a:pt x="19702" y="16850"/>
                </a:lnTo>
                <a:lnTo>
                  <a:pt x="19894" y="16878"/>
                </a:lnTo>
                <a:lnTo>
                  <a:pt x="20086" y="16906"/>
                </a:lnTo>
                <a:lnTo>
                  <a:pt x="20300" y="16878"/>
                </a:lnTo>
                <a:lnTo>
                  <a:pt x="20504" y="16836"/>
                </a:lnTo>
                <a:lnTo>
                  <a:pt x="20696" y="16751"/>
                </a:lnTo>
                <a:lnTo>
                  <a:pt x="20888" y="16609"/>
                </a:lnTo>
                <a:lnTo>
                  <a:pt x="21069" y="16454"/>
                </a:lnTo>
                <a:lnTo>
                  <a:pt x="21215" y="16256"/>
                </a:lnTo>
                <a:lnTo>
                  <a:pt x="21374" y="16044"/>
                </a:lnTo>
                <a:lnTo>
                  <a:pt x="21475" y="15775"/>
                </a:lnTo>
                <a:lnTo>
                  <a:pt x="21566" y="15479"/>
                </a:lnTo>
                <a:lnTo>
                  <a:pt x="21633" y="15125"/>
                </a:lnTo>
                <a:lnTo>
                  <a:pt x="21633" y="14927"/>
                </a:lnTo>
                <a:lnTo>
                  <a:pt x="21633" y="14772"/>
                </a:lnTo>
                <a:lnTo>
                  <a:pt x="21633" y="14574"/>
                </a:lnTo>
                <a:lnTo>
                  <a:pt x="21611" y="14418"/>
                </a:lnTo>
                <a:lnTo>
                  <a:pt x="21566" y="14249"/>
                </a:lnTo>
                <a:lnTo>
                  <a:pt x="21520" y="14093"/>
                </a:lnTo>
                <a:lnTo>
                  <a:pt x="21453" y="13952"/>
                </a:lnTo>
                <a:lnTo>
                  <a:pt x="21385" y="13810"/>
                </a:lnTo>
                <a:lnTo>
                  <a:pt x="21238" y="13542"/>
                </a:lnTo>
                <a:lnTo>
                  <a:pt x="21069" y="13330"/>
                </a:lnTo>
                <a:lnTo>
                  <a:pt x="20843" y="13132"/>
                </a:lnTo>
                <a:lnTo>
                  <a:pt x="20628" y="13005"/>
                </a:lnTo>
                <a:lnTo>
                  <a:pt x="20391" y="12863"/>
                </a:lnTo>
                <a:lnTo>
                  <a:pt x="20153" y="12807"/>
                </a:lnTo>
                <a:lnTo>
                  <a:pt x="19916" y="12750"/>
                </a:lnTo>
                <a:lnTo>
                  <a:pt x="19679" y="12779"/>
                </a:lnTo>
                <a:lnTo>
                  <a:pt x="19464" y="12835"/>
                </a:lnTo>
                <a:lnTo>
                  <a:pt x="19261" y="12948"/>
                </a:lnTo>
                <a:lnTo>
                  <a:pt x="19182" y="13005"/>
                </a:lnTo>
                <a:lnTo>
                  <a:pt x="19092" y="13090"/>
                </a:lnTo>
                <a:lnTo>
                  <a:pt x="19024" y="13189"/>
                </a:lnTo>
                <a:lnTo>
                  <a:pt x="18945" y="13302"/>
                </a:lnTo>
                <a:lnTo>
                  <a:pt x="18809" y="13514"/>
                </a:lnTo>
                <a:lnTo>
                  <a:pt x="18662" y="13683"/>
                </a:lnTo>
                <a:lnTo>
                  <a:pt x="18504" y="13782"/>
                </a:lnTo>
                <a:lnTo>
                  <a:pt x="18335" y="13867"/>
                </a:lnTo>
                <a:lnTo>
                  <a:pt x="18176" y="13895"/>
                </a:lnTo>
                <a:lnTo>
                  <a:pt x="18007" y="13924"/>
                </a:lnTo>
                <a:lnTo>
                  <a:pt x="17838" y="13895"/>
                </a:lnTo>
                <a:lnTo>
                  <a:pt x="17679" y="13839"/>
                </a:lnTo>
                <a:lnTo>
                  <a:pt x="17533" y="13768"/>
                </a:lnTo>
                <a:lnTo>
                  <a:pt x="17374" y="13683"/>
                </a:lnTo>
                <a:lnTo>
                  <a:pt x="17250" y="13570"/>
                </a:lnTo>
                <a:lnTo>
                  <a:pt x="17137" y="13429"/>
                </a:lnTo>
                <a:lnTo>
                  <a:pt x="17058" y="13302"/>
                </a:lnTo>
                <a:lnTo>
                  <a:pt x="16968" y="13160"/>
                </a:lnTo>
                <a:lnTo>
                  <a:pt x="16923" y="13033"/>
                </a:lnTo>
                <a:lnTo>
                  <a:pt x="16923" y="12892"/>
                </a:lnTo>
                <a:lnTo>
                  <a:pt x="16923" y="12425"/>
                </a:lnTo>
                <a:lnTo>
                  <a:pt x="16923" y="11704"/>
                </a:lnTo>
                <a:lnTo>
                  <a:pt x="16923" y="10743"/>
                </a:lnTo>
                <a:lnTo>
                  <a:pt x="16923" y="9683"/>
                </a:lnTo>
                <a:lnTo>
                  <a:pt x="16923" y="8608"/>
                </a:lnTo>
                <a:lnTo>
                  <a:pt x="16923" y="7520"/>
                </a:lnTo>
                <a:lnTo>
                  <a:pt x="16923" y="6545"/>
                </a:lnTo>
                <a:lnTo>
                  <a:pt x="16923" y="5781"/>
                </a:lnTo>
                <a:lnTo>
                  <a:pt x="16708" y="5937"/>
                </a:lnTo>
                <a:lnTo>
                  <a:pt x="16448" y="6078"/>
                </a:lnTo>
                <a:lnTo>
                  <a:pt x="16188" y="6219"/>
                </a:lnTo>
                <a:lnTo>
                  <a:pt x="15883" y="6290"/>
                </a:lnTo>
                <a:lnTo>
                  <a:pt x="15578" y="6347"/>
                </a:lnTo>
                <a:lnTo>
                  <a:pt x="15251" y="6375"/>
                </a:lnTo>
                <a:lnTo>
                  <a:pt x="14900" y="6403"/>
                </a:lnTo>
                <a:lnTo>
                  <a:pt x="14584" y="6403"/>
                </a:lnTo>
                <a:lnTo>
                  <a:pt x="14234" y="6375"/>
                </a:lnTo>
                <a:lnTo>
                  <a:pt x="13884" y="6318"/>
                </a:lnTo>
                <a:lnTo>
                  <a:pt x="13556" y="6262"/>
                </a:lnTo>
                <a:lnTo>
                  <a:pt x="13240" y="6191"/>
                </a:lnTo>
                <a:lnTo>
                  <a:pt x="12935" y="6106"/>
                </a:lnTo>
                <a:lnTo>
                  <a:pt x="12652" y="5993"/>
                </a:lnTo>
                <a:lnTo>
                  <a:pt x="12392" y="5880"/>
                </a:lnTo>
                <a:lnTo>
                  <a:pt x="12155" y="5781"/>
                </a:lnTo>
                <a:lnTo>
                  <a:pt x="11974" y="5668"/>
                </a:lnTo>
                <a:lnTo>
                  <a:pt x="11828" y="5555"/>
                </a:lnTo>
                <a:lnTo>
                  <a:pt x="11692" y="5456"/>
                </a:lnTo>
                <a:lnTo>
                  <a:pt x="11590" y="5343"/>
                </a:lnTo>
                <a:lnTo>
                  <a:pt x="11500" y="5230"/>
                </a:lnTo>
                <a:lnTo>
                  <a:pt x="11432" y="5131"/>
                </a:lnTo>
                <a:lnTo>
                  <a:pt x="11410" y="4990"/>
                </a:lnTo>
                <a:lnTo>
                  <a:pt x="11387" y="4876"/>
                </a:lnTo>
                <a:lnTo>
                  <a:pt x="11387" y="4749"/>
                </a:lnTo>
                <a:lnTo>
                  <a:pt x="11410" y="4608"/>
                </a:lnTo>
                <a:lnTo>
                  <a:pt x="11477" y="4452"/>
                </a:lnTo>
                <a:lnTo>
                  <a:pt x="11545" y="4283"/>
                </a:lnTo>
                <a:lnTo>
                  <a:pt x="11737" y="3929"/>
                </a:lnTo>
                <a:lnTo>
                  <a:pt x="12020" y="3548"/>
                </a:lnTo>
                <a:lnTo>
                  <a:pt x="12178" y="3307"/>
                </a:lnTo>
                <a:lnTo>
                  <a:pt x="12279" y="3067"/>
                </a:lnTo>
                <a:lnTo>
                  <a:pt x="12370" y="2798"/>
                </a:lnTo>
                <a:lnTo>
                  <a:pt x="12438" y="2487"/>
                </a:lnTo>
                <a:lnTo>
                  <a:pt x="12471" y="2219"/>
                </a:lnTo>
                <a:lnTo>
                  <a:pt x="12471" y="1922"/>
                </a:lnTo>
                <a:lnTo>
                  <a:pt x="12438" y="1625"/>
                </a:lnTo>
                <a:lnTo>
                  <a:pt x="12370" y="1357"/>
                </a:lnTo>
                <a:lnTo>
                  <a:pt x="12279" y="1088"/>
                </a:lnTo>
                <a:lnTo>
                  <a:pt x="12133" y="834"/>
                </a:lnTo>
                <a:lnTo>
                  <a:pt x="12042" y="735"/>
                </a:lnTo>
                <a:lnTo>
                  <a:pt x="11952" y="621"/>
                </a:lnTo>
                <a:lnTo>
                  <a:pt x="11850" y="508"/>
                </a:lnTo>
                <a:lnTo>
                  <a:pt x="11737" y="424"/>
                </a:lnTo>
                <a:lnTo>
                  <a:pt x="11613" y="353"/>
                </a:lnTo>
                <a:lnTo>
                  <a:pt x="11477" y="268"/>
                </a:lnTo>
                <a:lnTo>
                  <a:pt x="11330" y="212"/>
                </a:lnTo>
                <a:lnTo>
                  <a:pt x="11172" y="155"/>
                </a:lnTo>
                <a:lnTo>
                  <a:pt x="11003" y="98"/>
                </a:lnTo>
                <a:lnTo>
                  <a:pt x="10833" y="70"/>
                </a:lnTo>
                <a:lnTo>
                  <a:pt x="10653" y="70"/>
                </a:lnTo>
                <a:lnTo>
                  <a:pt x="10438" y="70"/>
                </a:lnTo>
                <a:lnTo>
                  <a:pt x="10291" y="70"/>
                </a:lnTo>
                <a:lnTo>
                  <a:pt x="10110" y="98"/>
                </a:lnTo>
                <a:lnTo>
                  <a:pt x="9986" y="127"/>
                </a:lnTo>
                <a:lnTo>
                  <a:pt x="9828" y="183"/>
                </a:lnTo>
                <a:lnTo>
                  <a:pt x="9726" y="268"/>
                </a:lnTo>
                <a:lnTo>
                  <a:pt x="9591" y="325"/>
                </a:lnTo>
                <a:lnTo>
                  <a:pt x="9489" y="424"/>
                </a:lnTo>
                <a:lnTo>
                  <a:pt x="9399" y="508"/>
                </a:lnTo>
                <a:lnTo>
                  <a:pt x="9308" y="621"/>
                </a:lnTo>
                <a:lnTo>
                  <a:pt x="9218" y="735"/>
                </a:lnTo>
                <a:lnTo>
                  <a:pt x="9161" y="834"/>
                </a:lnTo>
                <a:lnTo>
                  <a:pt x="9094" y="975"/>
                </a:lnTo>
                <a:lnTo>
                  <a:pt x="9003" y="1243"/>
                </a:lnTo>
                <a:lnTo>
                  <a:pt x="8947" y="1540"/>
                </a:lnTo>
                <a:lnTo>
                  <a:pt x="8924" y="1837"/>
                </a:lnTo>
                <a:lnTo>
                  <a:pt x="8924" y="2162"/>
                </a:lnTo>
                <a:lnTo>
                  <a:pt x="8947" y="2487"/>
                </a:lnTo>
                <a:lnTo>
                  <a:pt x="9003" y="2798"/>
                </a:lnTo>
                <a:lnTo>
                  <a:pt x="9094" y="3124"/>
                </a:lnTo>
                <a:lnTo>
                  <a:pt x="9207" y="3420"/>
                </a:lnTo>
                <a:lnTo>
                  <a:pt x="9331" y="3689"/>
                </a:lnTo>
                <a:lnTo>
                  <a:pt x="9500" y="3929"/>
                </a:lnTo>
                <a:lnTo>
                  <a:pt x="9613" y="4127"/>
                </a:lnTo>
                <a:lnTo>
                  <a:pt x="9704" y="4311"/>
                </a:lnTo>
                <a:lnTo>
                  <a:pt x="9760" y="4509"/>
                </a:lnTo>
                <a:lnTo>
                  <a:pt x="9805" y="4693"/>
                </a:lnTo>
                <a:lnTo>
                  <a:pt x="9805" y="4876"/>
                </a:lnTo>
                <a:lnTo>
                  <a:pt x="9783" y="5074"/>
                </a:lnTo>
                <a:lnTo>
                  <a:pt x="9749" y="5258"/>
                </a:lnTo>
                <a:lnTo>
                  <a:pt x="9658" y="5428"/>
                </a:lnTo>
                <a:lnTo>
                  <a:pt x="9568" y="5555"/>
                </a:lnTo>
                <a:lnTo>
                  <a:pt x="9444" y="5668"/>
                </a:lnTo>
                <a:lnTo>
                  <a:pt x="9263" y="5753"/>
                </a:lnTo>
                <a:lnTo>
                  <a:pt x="9094" y="5809"/>
                </a:lnTo>
                <a:lnTo>
                  <a:pt x="8879" y="5809"/>
                </a:lnTo>
                <a:lnTo>
                  <a:pt x="8619" y="5781"/>
                </a:lnTo>
                <a:lnTo>
                  <a:pt x="8359" y="5696"/>
                </a:lnTo>
                <a:lnTo>
                  <a:pt x="8054" y="5555"/>
                </a:lnTo>
                <a:lnTo>
                  <a:pt x="7874" y="5484"/>
                </a:lnTo>
                <a:lnTo>
                  <a:pt x="7682" y="5428"/>
                </a:lnTo>
                <a:lnTo>
                  <a:pt x="7467" y="5371"/>
                </a:lnTo>
                <a:lnTo>
                  <a:pt x="7275" y="5343"/>
                </a:lnTo>
                <a:lnTo>
                  <a:pt x="6789" y="5343"/>
                </a:lnTo>
                <a:lnTo>
                  <a:pt x="6315" y="5371"/>
                </a:lnTo>
                <a:lnTo>
                  <a:pt x="5817" y="5428"/>
                </a:lnTo>
                <a:lnTo>
                  <a:pt x="5298" y="5541"/>
                </a:lnTo>
                <a:lnTo>
                  <a:pt x="4778" y="5640"/>
                </a:lnTo>
                <a:lnTo>
                  <a:pt x="4281" y="5781"/>
                </a:lnTo>
                <a:lnTo>
                  <a:pt x="4236" y="5937"/>
                </a:lnTo>
                <a:lnTo>
                  <a:pt x="4236" y="6234"/>
                </a:lnTo>
                <a:lnTo>
                  <a:pt x="4236" y="6587"/>
                </a:lnTo>
                <a:lnTo>
                  <a:pt x="4258" y="6997"/>
                </a:lnTo>
                <a:lnTo>
                  <a:pt x="4349" y="7972"/>
                </a:lnTo>
                <a:lnTo>
                  <a:pt x="4428" y="9061"/>
                </a:lnTo>
                <a:lnTo>
                  <a:pt x="4473" y="9612"/>
                </a:lnTo>
                <a:lnTo>
                  <a:pt x="4496" y="10149"/>
                </a:lnTo>
                <a:lnTo>
                  <a:pt x="4518" y="10672"/>
                </a:lnTo>
                <a:lnTo>
                  <a:pt x="4541" y="11125"/>
                </a:lnTo>
                <a:lnTo>
                  <a:pt x="4518" y="11563"/>
                </a:lnTo>
                <a:lnTo>
                  <a:pt x="4473" y="11916"/>
                </a:lnTo>
                <a:lnTo>
                  <a:pt x="4428" y="12072"/>
                </a:lnTo>
                <a:lnTo>
                  <a:pt x="4383" y="12213"/>
                </a:lnTo>
                <a:lnTo>
                  <a:pt x="4349" y="12326"/>
                </a:lnTo>
                <a:lnTo>
                  <a:pt x="4281" y="12397"/>
                </a:lnTo>
                <a:close/>
              </a:path>
            </a:pathLst>
          </a:custGeom>
          <a:solidFill>
            <a:schemeClr val="bg2"/>
          </a:solidFill>
          <a:ln w="9525">
            <a:miter lim="800000"/>
            <a:headEnd/>
            <a:tailEnd/>
          </a:ln>
          <a:effectLst/>
          <a:scene3d>
            <a:camera prst="legacyPerspectiveFront">
              <a:rot lat="0" lon="300000" rev="0"/>
            </a:camera>
            <a:lightRig rig="legacyFlat4" dir="b"/>
          </a:scene3d>
          <a:sp3d extrusionH="163500" prstMaterial="legacyMatte">
            <a:bevelT w="13500" h="13500" prst="angle"/>
            <a:bevelB w="13500" h="13500" prst="angle"/>
            <a:extrusionClr>
              <a:schemeClr val="bg2"/>
            </a:extrusionClr>
            <a:contourClr>
              <a:schemeClr val="bg2"/>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1700" dirty="0">
                <a:latin typeface="+mj-lt"/>
              </a:rPr>
              <a:t>CV</a:t>
            </a:r>
            <a:endParaRPr lang="nl-NL" sz="1700" dirty="0">
              <a:latin typeface="+mj-lt"/>
            </a:endParaRPr>
          </a:p>
        </p:txBody>
      </p:sp>
      <p:sp>
        <p:nvSpPr>
          <p:cNvPr id="12" name="Puzzle3"/>
          <p:cNvSpPr>
            <a:spLocks noChangeAspect="1" noEditPoints="1" noChangeArrowheads="1"/>
          </p:cNvSpPr>
          <p:nvPr/>
        </p:nvSpPr>
        <p:spPr bwMode="blackWhite">
          <a:xfrm>
            <a:off x="6450811" y="4866430"/>
            <a:ext cx="963612" cy="1327150"/>
          </a:xfrm>
          <a:custGeom>
            <a:avLst/>
            <a:gdLst>
              <a:gd name="T0" fmla="*/ 1054 w 21600"/>
              <a:gd name="T1" fmla="*/ 7565 h 21600"/>
              <a:gd name="T2" fmla="*/ 19866 w 21600"/>
              <a:gd name="T3" fmla="*/ 11296 h 21600"/>
            </a:gdLst>
            <a:ahLst/>
            <a:cxnLst/>
            <a:rect l="T0" t="T1" r="T2" b="T3"/>
            <a:pathLst>
              <a:path w="21600" h="21600">
                <a:moveTo>
                  <a:pt x="6580" y="20830"/>
                </a:moveTo>
                <a:lnTo>
                  <a:pt x="7062" y="20960"/>
                </a:lnTo>
                <a:lnTo>
                  <a:pt x="7474" y="21026"/>
                </a:lnTo>
                <a:lnTo>
                  <a:pt x="7885" y="21052"/>
                </a:lnTo>
                <a:lnTo>
                  <a:pt x="8207" y="21052"/>
                </a:lnTo>
                <a:lnTo>
                  <a:pt x="8511" y="21000"/>
                </a:lnTo>
                <a:lnTo>
                  <a:pt x="8779" y="20934"/>
                </a:lnTo>
                <a:lnTo>
                  <a:pt x="8994" y="20830"/>
                </a:lnTo>
                <a:lnTo>
                  <a:pt x="9119" y="20700"/>
                </a:lnTo>
                <a:lnTo>
                  <a:pt x="9262" y="20556"/>
                </a:lnTo>
                <a:lnTo>
                  <a:pt x="9333" y="20400"/>
                </a:lnTo>
                <a:lnTo>
                  <a:pt x="9369" y="20230"/>
                </a:lnTo>
                <a:lnTo>
                  <a:pt x="9369" y="20034"/>
                </a:lnTo>
                <a:lnTo>
                  <a:pt x="9298" y="19852"/>
                </a:lnTo>
                <a:lnTo>
                  <a:pt x="9190" y="19682"/>
                </a:lnTo>
                <a:lnTo>
                  <a:pt x="9065" y="19500"/>
                </a:lnTo>
                <a:lnTo>
                  <a:pt x="8886" y="19330"/>
                </a:lnTo>
                <a:lnTo>
                  <a:pt x="8618" y="19108"/>
                </a:lnTo>
                <a:lnTo>
                  <a:pt x="8403" y="18847"/>
                </a:lnTo>
                <a:lnTo>
                  <a:pt x="8243" y="18573"/>
                </a:lnTo>
                <a:lnTo>
                  <a:pt x="8100" y="18300"/>
                </a:lnTo>
                <a:lnTo>
                  <a:pt x="7992" y="18000"/>
                </a:lnTo>
                <a:lnTo>
                  <a:pt x="7956" y="17700"/>
                </a:lnTo>
                <a:lnTo>
                  <a:pt x="7956" y="17426"/>
                </a:lnTo>
                <a:lnTo>
                  <a:pt x="7992" y="17126"/>
                </a:lnTo>
                <a:lnTo>
                  <a:pt x="8100" y="16878"/>
                </a:lnTo>
                <a:lnTo>
                  <a:pt x="8243" y="16630"/>
                </a:lnTo>
                <a:lnTo>
                  <a:pt x="8332" y="16500"/>
                </a:lnTo>
                <a:lnTo>
                  <a:pt x="8439" y="16369"/>
                </a:lnTo>
                <a:lnTo>
                  <a:pt x="8582" y="16278"/>
                </a:lnTo>
                <a:lnTo>
                  <a:pt x="8707" y="16173"/>
                </a:lnTo>
                <a:lnTo>
                  <a:pt x="8850" y="16095"/>
                </a:lnTo>
                <a:lnTo>
                  <a:pt x="9029" y="16017"/>
                </a:lnTo>
                <a:lnTo>
                  <a:pt x="9226" y="15952"/>
                </a:lnTo>
                <a:lnTo>
                  <a:pt x="9405" y="15873"/>
                </a:lnTo>
                <a:lnTo>
                  <a:pt x="9637" y="15847"/>
                </a:lnTo>
                <a:lnTo>
                  <a:pt x="9852" y="15795"/>
                </a:lnTo>
                <a:lnTo>
                  <a:pt x="10120" y="15769"/>
                </a:lnTo>
                <a:lnTo>
                  <a:pt x="10370" y="15769"/>
                </a:lnTo>
                <a:lnTo>
                  <a:pt x="10710" y="15769"/>
                </a:lnTo>
                <a:lnTo>
                  <a:pt x="10978" y="15769"/>
                </a:lnTo>
                <a:lnTo>
                  <a:pt x="11264" y="15795"/>
                </a:lnTo>
                <a:lnTo>
                  <a:pt x="11533" y="15847"/>
                </a:lnTo>
                <a:lnTo>
                  <a:pt x="11765" y="15900"/>
                </a:lnTo>
                <a:lnTo>
                  <a:pt x="12015" y="15952"/>
                </a:lnTo>
                <a:lnTo>
                  <a:pt x="12212" y="16017"/>
                </a:lnTo>
                <a:lnTo>
                  <a:pt x="12427" y="16095"/>
                </a:lnTo>
                <a:lnTo>
                  <a:pt x="12605" y="16173"/>
                </a:lnTo>
                <a:lnTo>
                  <a:pt x="12766" y="16278"/>
                </a:lnTo>
                <a:lnTo>
                  <a:pt x="12909" y="16369"/>
                </a:lnTo>
                <a:lnTo>
                  <a:pt x="13035" y="16473"/>
                </a:lnTo>
                <a:lnTo>
                  <a:pt x="13249" y="16695"/>
                </a:lnTo>
                <a:lnTo>
                  <a:pt x="13428" y="16943"/>
                </a:lnTo>
                <a:lnTo>
                  <a:pt x="13517" y="17204"/>
                </a:lnTo>
                <a:lnTo>
                  <a:pt x="13589" y="17478"/>
                </a:lnTo>
                <a:lnTo>
                  <a:pt x="13589" y="17752"/>
                </a:lnTo>
                <a:lnTo>
                  <a:pt x="13517" y="18026"/>
                </a:lnTo>
                <a:lnTo>
                  <a:pt x="13428" y="18273"/>
                </a:lnTo>
                <a:lnTo>
                  <a:pt x="13285" y="18521"/>
                </a:lnTo>
                <a:lnTo>
                  <a:pt x="13106" y="18756"/>
                </a:lnTo>
                <a:lnTo>
                  <a:pt x="12874" y="18978"/>
                </a:lnTo>
                <a:lnTo>
                  <a:pt x="12427" y="19356"/>
                </a:lnTo>
                <a:lnTo>
                  <a:pt x="12123" y="19682"/>
                </a:lnTo>
                <a:lnTo>
                  <a:pt x="12015" y="19800"/>
                </a:lnTo>
                <a:lnTo>
                  <a:pt x="11908" y="19956"/>
                </a:lnTo>
                <a:lnTo>
                  <a:pt x="11872" y="20073"/>
                </a:lnTo>
                <a:lnTo>
                  <a:pt x="11872" y="20204"/>
                </a:lnTo>
                <a:lnTo>
                  <a:pt x="11872" y="20334"/>
                </a:lnTo>
                <a:lnTo>
                  <a:pt x="11944" y="20426"/>
                </a:lnTo>
                <a:lnTo>
                  <a:pt x="12051" y="20530"/>
                </a:lnTo>
                <a:lnTo>
                  <a:pt x="12176" y="20634"/>
                </a:lnTo>
                <a:lnTo>
                  <a:pt x="12319" y="20726"/>
                </a:lnTo>
                <a:lnTo>
                  <a:pt x="12534" y="20830"/>
                </a:lnTo>
                <a:lnTo>
                  <a:pt x="12766" y="20934"/>
                </a:lnTo>
                <a:lnTo>
                  <a:pt x="13070" y="21026"/>
                </a:lnTo>
                <a:lnTo>
                  <a:pt x="13428" y="21130"/>
                </a:lnTo>
                <a:lnTo>
                  <a:pt x="13875" y="21234"/>
                </a:lnTo>
                <a:lnTo>
                  <a:pt x="14322" y="21326"/>
                </a:lnTo>
                <a:lnTo>
                  <a:pt x="14787" y="21404"/>
                </a:lnTo>
                <a:lnTo>
                  <a:pt x="15305" y="21482"/>
                </a:lnTo>
                <a:lnTo>
                  <a:pt x="15824" y="21534"/>
                </a:lnTo>
                <a:lnTo>
                  <a:pt x="16378" y="21586"/>
                </a:lnTo>
                <a:lnTo>
                  <a:pt x="16897" y="21613"/>
                </a:lnTo>
                <a:lnTo>
                  <a:pt x="17433" y="21613"/>
                </a:lnTo>
                <a:lnTo>
                  <a:pt x="17988" y="21613"/>
                </a:lnTo>
                <a:lnTo>
                  <a:pt x="18506" y="21586"/>
                </a:lnTo>
                <a:lnTo>
                  <a:pt x="18989" y="21508"/>
                </a:lnTo>
                <a:lnTo>
                  <a:pt x="19436" y="21430"/>
                </a:lnTo>
                <a:lnTo>
                  <a:pt x="19883" y="21326"/>
                </a:lnTo>
                <a:lnTo>
                  <a:pt x="20258" y="21208"/>
                </a:lnTo>
                <a:lnTo>
                  <a:pt x="20598" y="21026"/>
                </a:lnTo>
                <a:lnTo>
                  <a:pt x="20527" y="20726"/>
                </a:lnTo>
                <a:lnTo>
                  <a:pt x="20455" y="20426"/>
                </a:lnTo>
                <a:lnTo>
                  <a:pt x="20401" y="20100"/>
                </a:lnTo>
                <a:lnTo>
                  <a:pt x="20401" y="19747"/>
                </a:lnTo>
                <a:lnTo>
                  <a:pt x="20366" y="19030"/>
                </a:lnTo>
                <a:lnTo>
                  <a:pt x="20401" y="18300"/>
                </a:lnTo>
                <a:lnTo>
                  <a:pt x="20455" y="17595"/>
                </a:lnTo>
                <a:lnTo>
                  <a:pt x="20527" y="16969"/>
                </a:lnTo>
                <a:lnTo>
                  <a:pt x="20598" y="16447"/>
                </a:lnTo>
                <a:lnTo>
                  <a:pt x="20598" y="16017"/>
                </a:lnTo>
                <a:lnTo>
                  <a:pt x="20598" y="15873"/>
                </a:lnTo>
                <a:lnTo>
                  <a:pt x="20491" y="15717"/>
                </a:lnTo>
                <a:lnTo>
                  <a:pt x="20401" y="15573"/>
                </a:lnTo>
                <a:lnTo>
                  <a:pt x="20223" y="15417"/>
                </a:lnTo>
                <a:lnTo>
                  <a:pt x="20044" y="15300"/>
                </a:lnTo>
                <a:lnTo>
                  <a:pt x="19811" y="15195"/>
                </a:lnTo>
                <a:lnTo>
                  <a:pt x="19561" y="15091"/>
                </a:lnTo>
                <a:lnTo>
                  <a:pt x="19329" y="15026"/>
                </a:lnTo>
                <a:lnTo>
                  <a:pt x="19060" y="14973"/>
                </a:lnTo>
                <a:lnTo>
                  <a:pt x="18774" y="14921"/>
                </a:lnTo>
                <a:lnTo>
                  <a:pt x="18542" y="14921"/>
                </a:lnTo>
                <a:lnTo>
                  <a:pt x="18256" y="14921"/>
                </a:lnTo>
                <a:lnTo>
                  <a:pt x="18023" y="14973"/>
                </a:lnTo>
                <a:lnTo>
                  <a:pt x="17791" y="15052"/>
                </a:lnTo>
                <a:lnTo>
                  <a:pt x="17576" y="15143"/>
                </a:lnTo>
                <a:lnTo>
                  <a:pt x="17398" y="15273"/>
                </a:lnTo>
                <a:lnTo>
                  <a:pt x="17201" y="15391"/>
                </a:lnTo>
                <a:lnTo>
                  <a:pt x="16950" y="15521"/>
                </a:lnTo>
                <a:lnTo>
                  <a:pt x="16682" y="15600"/>
                </a:lnTo>
                <a:lnTo>
                  <a:pt x="16378" y="15652"/>
                </a:lnTo>
                <a:lnTo>
                  <a:pt x="16039" y="15678"/>
                </a:lnTo>
                <a:lnTo>
                  <a:pt x="15681" y="15652"/>
                </a:lnTo>
                <a:lnTo>
                  <a:pt x="15305" y="15626"/>
                </a:lnTo>
                <a:lnTo>
                  <a:pt x="14966" y="15547"/>
                </a:lnTo>
                <a:lnTo>
                  <a:pt x="14626" y="15443"/>
                </a:lnTo>
                <a:lnTo>
                  <a:pt x="14286" y="15300"/>
                </a:lnTo>
                <a:lnTo>
                  <a:pt x="13964" y="15143"/>
                </a:lnTo>
                <a:lnTo>
                  <a:pt x="13696" y="14947"/>
                </a:lnTo>
                <a:lnTo>
                  <a:pt x="13589" y="14817"/>
                </a:lnTo>
                <a:lnTo>
                  <a:pt x="13482" y="14700"/>
                </a:lnTo>
                <a:lnTo>
                  <a:pt x="13392" y="14569"/>
                </a:lnTo>
                <a:lnTo>
                  <a:pt x="13321" y="14426"/>
                </a:lnTo>
                <a:lnTo>
                  <a:pt x="13249" y="14269"/>
                </a:lnTo>
                <a:lnTo>
                  <a:pt x="13213" y="14126"/>
                </a:lnTo>
                <a:lnTo>
                  <a:pt x="13178" y="13943"/>
                </a:lnTo>
                <a:lnTo>
                  <a:pt x="13178" y="13773"/>
                </a:lnTo>
                <a:lnTo>
                  <a:pt x="13178" y="13565"/>
                </a:lnTo>
                <a:lnTo>
                  <a:pt x="13213" y="13369"/>
                </a:lnTo>
                <a:lnTo>
                  <a:pt x="13249" y="13173"/>
                </a:lnTo>
                <a:lnTo>
                  <a:pt x="13321" y="12991"/>
                </a:lnTo>
                <a:lnTo>
                  <a:pt x="13392" y="12847"/>
                </a:lnTo>
                <a:lnTo>
                  <a:pt x="13482" y="12691"/>
                </a:lnTo>
                <a:lnTo>
                  <a:pt x="13589" y="12547"/>
                </a:lnTo>
                <a:lnTo>
                  <a:pt x="13732" y="12417"/>
                </a:lnTo>
                <a:lnTo>
                  <a:pt x="14000" y="12195"/>
                </a:lnTo>
                <a:lnTo>
                  <a:pt x="14340" y="11986"/>
                </a:lnTo>
                <a:lnTo>
                  <a:pt x="14698" y="11843"/>
                </a:lnTo>
                <a:lnTo>
                  <a:pt x="15073" y="11739"/>
                </a:lnTo>
                <a:lnTo>
                  <a:pt x="15449" y="11660"/>
                </a:lnTo>
                <a:lnTo>
                  <a:pt x="15824" y="11621"/>
                </a:lnTo>
                <a:lnTo>
                  <a:pt x="16200" y="11621"/>
                </a:lnTo>
                <a:lnTo>
                  <a:pt x="16575" y="11660"/>
                </a:lnTo>
                <a:lnTo>
                  <a:pt x="16933" y="11713"/>
                </a:lnTo>
                <a:lnTo>
                  <a:pt x="17272" y="11817"/>
                </a:lnTo>
                <a:lnTo>
                  <a:pt x="17541" y="11947"/>
                </a:lnTo>
                <a:lnTo>
                  <a:pt x="17791" y="12091"/>
                </a:lnTo>
                <a:lnTo>
                  <a:pt x="17916" y="12195"/>
                </a:lnTo>
                <a:lnTo>
                  <a:pt x="18095" y="12286"/>
                </a:lnTo>
                <a:lnTo>
                  <a:pt x="18292" y="12391"/>
                </a:lnTo>
                <a:lnTo>
                  <a:pt x="18470" y="12443"/>
                </a:lnTo>
                <a:lnTo>
                  <a:pt x="18703" y="12521"/>
                </a:lnTo>
                <a:lnTo>
                  <a:pt x="18917" y="12547"/>
                </a:lnTo>
                <a:lnTo>
                  <a:pt x="19150" y="12573"/>
                </a:lnTo>
                <a:lnTo>
                  <a:pt x="19400" y="12586"/>
                </a:lnTo>
                <a:lnTo>
                  <a:pt x="19633" y="12586"/>
                </a:lnTo>
                <a:lnTo>
                  <a:pt x="19883" y="12573"/>
                </a:lnTo>
                <a:lnTo>
                  <a:pt x="20115" y="12521"/>
                </a:lnTo>
                <a:lnTo>
                  <a:pt x="20366" y="12469"/>
                </a:lnTo>
                <a:lnTo>
                  <a:pt x="20598" y="12417"/>
                </a:lnTo>
                <a:lnTo>
                  <a:pt x="20849" y="12313"/>
                </a:lnTo>
                <a:lnTo>
                  <a:pt x="21045" y="12221"/>
                </a:lnTo>
                <a:lnTo>
                  <a:pt x="21296" y="12091"/>
                </a:lnTo>
                <a:lnTo>
                  <a:pt x="21349" y="12013"/>
                </a:lnTo>
                <a:lnTo>
                  <a:pt x="21456" y="11947"/>
                </a:lnTo>
                <a:lnTo>
                  <a:pt x="21528" y="11843"/>
                </a:lnTo>
                <a:lnTo>
                  <a:pt x="21564" y="11713"/>
                </a:lnTo>
                <a:lnTo>
                  <a:pt x="21671" y="11465"/>
                </a:lnTo>
                <a:lnTo>
                  <a:pt x="21707" y="11165"/>
                </a:lnTo>
                <a:lnTo>
                  <a:pt x="21707" y="10813"/>
                </a:lnTo>
                <a:lnTo>
                  <a:pt x="21707" y="10460"/>
                </a:lnTo>
                <a:lnTo>
                  <a:pt x="21635" y="10082"/>
                </a:lnTo>
                <a:lnTo>
                  <a:pt x="21564" y="9717"/>
                </a:lnTo>
                <a:lnTo>
                  <a:pt x="21349" y="8908"/>
                </a:lnTo>
                <a:lnTo>
                  <a:pt x="21117" y="8191"/>
                </a:lnTo>
                <a:lnTo>
                  <a:pt x="20849" y="7539"/>
                </a:lnTo>
                <a:lnTo>
                  <a:pt x="20598" y="7030"/>
                </a:lnTo>
                <a:lnTo>
                  <a:pt x="20044" y="7108"/>
                </a:lnTo>
                <a:lnTo>
                  <a:pt x="19472" y="7160"/>
                </a:lnTo>
                <a:lnTo>
                  <a:pt x="18882" y="7213"/>
                </a:lnTo>
                <a:lnTo>
                  <a:pt x="18256" y="7213"/>
                </a:lnTo>
                <a:lnTo>
                  <a:pt x="17684" y="7213"/>
                </a:lnTo>
                <a:lnTo>
                  <a:pt x="17094" y="7186"/>
                </a:lnTo>
                <a:lnTo>
                  <a:pt x="16503" y="7160"/>
                </a:lnTo>
                <a:lnTo>
                  <a:pt x="16003" y="7108"/>
                </a:lnTo>
                <a:lnTo>
                  <a:pt x="15001" y="7004"/>
                </a:lnTo>
                <a:lnTo>
                  <a:pt x="14215" y="6913"/>
                </a:lnTo>
                <a:lnTo>
                  <a:pt x="13696" y="6834"/>
                </a:lnTo>
                <a:lnTo>
                  <a:pt x="13517" y="6808"/>
                </a:lnTo>
                <a:lnTo>
                  <a:pt x="13070" y="6652"/>
                </a:lnTo>
                <a:lnTo>
                  <a:pt x="12695" y="6482"/>
                </a:lnTo>
                <a:lnTo>
                  <a:pt x="12355" y="6313"/>
                </a:lnTo>
                <a:lnTo>
                  <a:pt x="12123" y="6104"/>
                </a:lnTo>
                <a:lnTo>
                  <a:pt x="11908" y="5882"/>
                </a:lnTo>
                <a:lnTo>
                  <a:pt x="11765" y="5660"/>
                </a:lnTo>
                <a:lnTo>
                  <a:pt x="11676" y="5426"/>
                </a:lnTo>
                <a:lnTo>
                  <a:pt x="11604" y="5204"/>
                </a:lnTo>
                <a:lnTo>
                  <a:pt x="11604" y="4956"/>
                </a:lnTo>
                <a:lnTo>
                  <a:pt x="11640" y="4734"/>
                </a:lnTo>
                <a:lnTo>
                  <a:pt x="11711" y="4500"/>
                </a:lnTo>
                <a:lnTo>
                  <a:pt x="11801" y="4304"/>
                </a:lnTo>
                <a:lnTo>
                  <a:pt x="11908" y="4108"/>
                </a:lnTo>
                <a:lnTo>
                  <a:pt x="12087" y="3926"/>
                </a:lnTo>
                <a:lnTo>
                  <a:pt x="12284" y="3756"/>
                </a:lnTo>
                <a:lnTo>
                  <a:pt x="12498" y="3626"/>
                </a:lnTo>
                <a:lnTo>
                  <a:pt x="12695" y="3482"/>
                </a:lnTo>
                <a:lnTo>
                  <a:pt x="12874" y="3273"/>
                </a:lnTo>
                <a:lnTo>
                  <a:pt x="13035" y="3052"/>
                </a:lnTo>
                <a:lnTo>
                  <a:pt x="13178" y="2778"/>
                </a:lnTo>
                <a:lnTo>
                  <a:pt x="13285" y="2504"/>
                </a:lnTo>
                <a:lnTo>
                  <a:pt x="13321" y="2204"/>
                </a:lnTo>
                <a:lnTo>
                  <a:pt x="13356" y="1904"/>
                </a:lnTo>
                <a:lnTo>
                  <a:pt x="13285" y="1604"/>
                </a:lnTo>
                <a:lnTo>
                  <a:pt x="13178" y="1304"/>
                </a:lnTo>
                <a:lnTo>
                  <a:pt x="13035" y="1017"/>
                </a:lnTo>
                <a:lnTo>
                  <a:pt x="12945" y="900"/>
                </a:lnTo>
                <a:lnTo>
                  <a:pt x="12802" y="769"/>
                </a:lnTo>
                <a:lnTo>
                  <a:pt x="12659" y="652"/>
                </a:lnTo>
                <a:lnTo>
                  <a:pt x="12498" y="547"/>
                </a:lnTo>
                <a:lnTo>
                  <a:pt x="12319" y="443"/>
                </a:lnTo>
                <a:lnTo>
                  <a:pt x="12123" y="352"/>
                </a:lnTo>
                <a:lnTo>
                  <a:pt x="11872" y="273"/>
                </a:lnTo>
                <a:lnTo>
                  <a:pt x="11640" y="221"/>
                </a:lnTo>
                <a:lnTo>
                  <a:pt x="11354" y="143"/>
                </a:lnTo>
                <a:lnTo>
                  <a:pt x="11086" y="117"/>
                </a:lnTo>
                <a:lnTo>
                  <a:pt x="10782" y="91"/>
                </a:lnTo>
                <a:lnTo>
                  <a:pt x="10424" y="91"/>
                </a:lnTo>
                <a:lnTo>
                  <a:pt x="10120" y="91"/>
                </a:lnTo>
                <a:lnTo>
                  <a:pt x="9816" y="117"/>
                </a:lnTo>
                <a:lnTo>
                  <a:pt x="9548" y="143"/>
                </a:lnTo>
                <a:lnTo>
                  <a:pt x="9298" y="195"/>
                </a:lnTo>
                <a:lnTo>
                  <a:pt x="9065" y="247"/>
                </a:lnTo>
                <a:lnTo>
                  <a:pt x="8815" y="300"/>
                </a:lnTo>
                <a:lnTo>
                  <a:pt x="8618" y="378"/>
                </a:lnTo>
                <a:lnTo>
                  <a:pt x="8403" y="469"/>
                </a:lnTo>
                <a:lnTo>
                  <a:pt x="8243" y="547"/>
                </a:lnTo>
                <a:lnTo>
                  <a:pt x="8064" y="652"/>
                </a:lnTo>
                <a:lnTo>
                  <a:pt x="7921" y="743"/>
                </a:lnTo>
                <a:lnTo>
                  <a:pt x="7796" y="873"/>
                </a:lnTo>
                <a:lnTo>
                  <a:pt x="7581" y="1095"/>
                </a:lnTo>
                <a:lnTo>
                  <a:pt x="7402" y="1369"/>
                </a:lnTo>
                <a:lnTo>
                  <a:pt x="7313" y="1630"/>
                </a:lnTo>
                <a:lnTo>
                  <a:pt x="7277" y="1930"/>
                </a:lnTo>
                <a:lnTo>
                  <a:pt x="7277" y="2204"/>
                </a:lnTo>
                <a:lnTo>
                  <a:pt x="7313" y="2478"/>
                </a:lnTo>
                <a:lnTo>
                  <a:pt x="7402" y="2752"/>
                </a:lnTo>
                <a:lnTo>
                  <a:pt x="7581" y="3000"/>
                </a:lnTo>
                <a:lnTo>
                  <a:pt x="7796" y="3221"/>
                </a:lnTo>
                <a:lnTo>
                  <a:pt x="8028" y="3456"/>
                </a:lnTo>
                <a:lnTo>
                  <a:pt x="8260" y="3652"/>
                </a:lnTo>
                <a:lnTo>
                  <a:pt x="8475" y="3873"/>
                </a:lnTo>
                <a:lnTo>
                  <a:pt x="8654" y="4108"/>
                </a:lnTo>
                <a:lnTo>
                  <a:pt x="8743" y="4330"/>
                </a:lnTo>
                <a:lnTo>
                  <a:pt x="8815" y="4578"/>
                </a:lnTo>
                <a:lnTo>
                  <a:pt x="8815" y="4826"/>
                </a:lnTo>
                <a:lnTo>
                  <a:pt x="8779" y="5073"/>
                </a:lnTo>
                <a:lnTo>
                  <a:pt x="8690" y="5308"/>
                </a:lnTo>
                <a:lnTo>
                  <a:pt x="8547" y="5556"/>
                </a:lnTo>
                <a:lnTo>
                  <a:pt x="8332" y="5778"/>
                </a:lnTo>
                <a:lnTo>
                  <a:pt x="8100" y="5986"/>
                </a:lnTo>
                <a:lnTo>
                  <a:pt x="7796" y="6208"/>
                </a:lnTo>
                <a:lnTo>
                  <a:pt x="7438" y="6378"/>
                </a:lnTo>
                <a:lnTo>
                  <a:pt x="7027" y="6534"/>
                </a:lnTo>
                <a:lnTo>
                  <a:pt x="6544" y="6678"/>
                </a:lnTo>
                <a:lnTo>
                  <a:pt x="6043" y="6808"/>
                </a:lnTo>
                <a:lnTo>
                  <a:pt x="5632" y="6808"/>
                </a:lnTo>
                <a:lnTo>
                  <a:pt x="5078" y="6808"/>
                </a:lnTo>
                <a:lnTo>
                  <a:pt x="4488" y="6808"/>
                </a:lnTo>
                <a:lnTo>
                  <a:pt x="3808" y="6808"/>
                </a:lnTo>
                <a:lnTo>
                  <a:pt x="3075" y="6808"/>
                </a:lnTo>
                <a:lnTo>
                  <a:pt x="2288" y="6808"/>
                </a:lnTo>
                <a:lnTo>
                  <a:pt x="1466" y="6808"/>
                </a:lnTo>
                <a:lnTo>
                  <a:pt x="607" y="6808"/>
                </a:lnTo>
                <a:lnTo>
                  <a:pt x="500" y="7239"/>
                </a:lnTo>
                <a:lnTo>
                  <a:pt x="375" y="7839"/>
                </a:lnTo>
                <a:lnTo>
                  <a:pt x="268" y="8491"/>
                </a:lnTo>
                <a:lnTo>
                  <a:pt x="160" y="9182"/>
                </a:lnTo>
                <a:lnTo>
                  <a:pt x="53" y="9860"/>
                </a:lnTo>
                <a:lnTo>
                  <a:pt x="17" y="10486"/>
                </a:lnTo>
                <a:lnTo>
                  <a:pt x="17" y="10969"/>
                </a:lnTo>
                <a:lnTo>
                  <a:pt x="17" y="11295"/>
                </a:lnTo>
                <a:lnTo>
                  <a:pt x="125" y="11465"/>
                </a:lnTo>
                <a:lnTo>
                  <a:pt x="232" y="11634"/>
                </a:lnTo>
                <a:lnTo>
                  <a:pt x="411" y="11765"/>
                </a:lnTo>
                <a:lnTo>
                  <a:pt x="607" y="11895"/>
                </a:lnTo>
                <a:lnTo>
                  <a:pt x="858" y="12013"/>
                </a:lnTo>
                <a:lnTo>
                  <a:pt x="1126" y="12091"/>
                </a:lnTo>
                <a:lnTo>
                  <a:pt x="1430" y="12169"/>
                </a:lnTo>
                <a:lnTo>
                  <a:pt x="1716" y="12221"/>
                </a:lnTo>
                <a:lnTo>
                  <a:pt x="2056" y="12247"/>
                </a:lnTo>
                <a:lnTo>
                  <a:pt x="2360" y="12260"/>
                </a:lnTo>
                <a:lnTo>
                  <a:pt x="2664" y="12247"/>
                </a:lnTo>
                <a:lnTo>
                  <a:pt x="2986" y="12221"/>
                </a:lnTo>
                <a:lnTo>
                  <a:pt x="3290" y="12169"/>
                </a:lnTo>
                <a:lnTo>
                  <a:pt x="3558" y="12065"/>
                </a:lnTo>
                <a:lnTo>
                  <a:pt x="3808" y="11960"/>
                </a:lnTo>
                <a:lnTo>
                  <a:pt x="4041" y="11843"/>
                </a:lnTo>
                <a:lnTo>
                  <a:pt x="4255" y="11686"/>
                </a:lnTo>
                <a:lnTo>
                  <a:pt x="4523" y="11595"/>
                </a:lnTo>
                <a:lnTo>
                  <a:pt x="4792" y="11517"/>
                </a:lnTo>
                <a:lnTo>
                  <a:pt x="5113" y="11491"/>
                </a:lnTo>
                <a:lnTo>
                  <a:pt x="5453" y="11465"/>
                </a:lnTo>
                <a:lnTo>
                  <a:pt x="5757" y="11491"/>
                </a:lnTo>
                <a:lnTo>
                  <a:pt x="6097" y="11543"/>
                </a:lnTo>
                <a:lnTo>
                  <a:pt x="6454" y="11634"/>
                </a:lnTo>
                <a:lnTo>
                  <a:pt x="6758" y="11765"/>
                </a:lnTo>
                <a:lnTo>
                  <a:pt x="7062" y="11921"/>
                </a:lnTo>
                <a:lnTo>
                  <a:pt x="7313" y="12091"/>
                </a:lnTo>
                <a:lnTo>
                  <a:pt x="7545" y="12313"/>
                </a:lnTo>
                <a:lnTo>
                  <a:pt x="7760" y="12573"/>
                </a:lnTo>
                <a:lnTo>
                  <a:pt x="7885" y="12847"/>
                </a:lnTo>
                <a:lnTo>
                  <a:pt x="7992" y="13173"/>
                </a:lnTo>
                <a:lnTo>
                  <a:pt x="8028" y="13500"/>
                </a:lnTo>
                <a:lnTo>
                  <a:pt x="7992" y="13747"/>
                </a:lnTo>
                <a:lnTo>
                  <a:pt x="7885" y="13969"/>
                </a:lnTo>
                <a:lnTo>
                  <a:pt x="7760" y="14191"/>
                </a:lnTo>
                <a:lnTo>
                  <a:pt x="7545" y="14373"/>
                </a:lnTo>
                <a:lnTo>
                  <a:pt x="7313" y="14543"/>
                </a:lnTo>
                <a:lnTo>
                  <a:pt x="7062" y="14700"/>
                </a:lnTo>
                <a:lnTo>
                  <a:pt x="6758" y="14817"/>
                </a:lnTo>
                <a:lnTo>
                  <a:pt x="6454" y="14921"/>
                </a:lnTo>
                <a:lnTo>
                  <a:pt x="6097" y="15000"/>
                </a:lnTo>
                <a:lnTo>
                  <a:pt x="5757" y="15052"/>
                </a:lnTo>
                <a:lnTo>
                  <a:pt x="5453" y="15052"/>
                </a:lnTo>
                <a:lnTo>
                  <a:pt x="5113" y="15026"/>
                </a:lnTo>
                <a:lnTo>
                  <a:pt x="4792" y="14973"/>
                </a:lnTo>
                <a:lnTo>
                  <a:pt x="4523" y="14869"/>
                </a:lnTo>
                <a:lnTo>
                  <a:pt x="4255" y="14752"/>
                </a:lnTo>
                <a:lnTo>
                  <a:pt x="4041" y="14569"/>
                </a:lnTo>
                <a:lnTo>
                  <a:pt x="3844" y="14400"/>
                </a:lnTo>
                <a:lnTo>
                  <a:pt x="3594" y="14269"/>
                </a:lnTo>
                <a:lnTo>
                  <a:pt x="3361" y="14165"/>
                </a:lnTo>
                <a:lnTo>
                  <a:pt x="3111" y="14100"/>
                </a:lnTo>
                <a:lnTo>
                  <a:pt x="2843" y="14073"/>
                </a:lnTo>
                <a:lnTo>
                  <a:pt x="2574" y="14073"/>
                </a:lnTo>
                <a:lnTo>
                  <a:pt x="2288" y="14100"/>
                </a:lnTo>
                <a:lnTo>
                  <a:pt x="2020" y="14139"/>
                </a:lnTo>
                <a:lnTo>
                  <a:pt x="1734" y="14243"/>
                </a:lnTo>
                <a:lnTo>
                  <a:pt x="1466" y="14347"/>
                </a:lnTo>
                <a:lnTo>
                  <a:pt x="1233" y="14465"/>
                </a:lnTo>
                <a:lnTo>
                  <a:pt x="983" y="14621"/>
                </a:lnTo>
                <a:lnTo>
                  <a:pt x="786" y="14765"/>
                </a:lnTo>
                <a:lnTo>
                  <a:pt x="572" y="14947"/>
                </a:lnTo>
                <a:lnTo>
                  <a:pt x="411" y="15143"/>
                </a:lnTo>
                <a:lnTo>
                  <a:pt x="303" y="15378"/>
                </a:lnTo>
                <a:lnTo>
                  <a:pt x="196" y="15600"/>
                </a:lnTo>
                <a:lnTo>
                  <a:pt x="160" y="15873"/>
                </a:lnTo>
                <a:lnTo>
                  <a:pt x="196" y="16200"/>
                </a:lnTo>
                <a:lnTo>
                  <a:pt x="232" y="16526"/>
                </a:lnTo>
                <a:lnTo>
                  <a:pt x="411" y="17295"/>
                </a:lnTo>
                <a:lnTo>
                  <a:pt x="607" y="18104"/>
                </a:lnTo>
                <a:lnTo>
                  <a:pt x="715" y="18508"/>
                </a:lnTo>
                <a:lnTo>
                  <a:pt x="822" y="18926"/>
                </a:lnTo>
                <a:lnTo>
                  <a:pt x="876" y="19330"/>
                </a:lnTo>
                <a:lnTo>
                  <a:pt x="911" y="19734"/>
                </a:lnTo>
                <a:lnTo>
                  <a:pt x="911" y="20073"/>
                </a:lnTo>
                <a:lnTo>
                  <a:pt x="876" y="20426"/>
                </a:lnTo>
                <a:lnTo>
                  <a:pt x="858" y="20608"/>
                </a:lnTo>
                <a:lnTo>
                  <a:pt x="786" y="20752"/>
                </a:lnTo>
                <a:lnTo>
                  <a:pt x="715" y="20908"/>
                </a:lnTo>
                <a:lnTo>
                  <a:pt x="607" y="21026"/>
                </a:lnTo>
                <a:lnTo>
                  <a:pt x="1394" y="20934"/>
                </a:lnTo>
                <a:lnTo>
                  <a:pt x="2217" y="20804"/>
                </a:lnTo>
                <a:lnTo>
                  <a:pt x="3039" y="20726"/>
                </a:lnTo>
                <a:lnTo>
                  <a:pt x="3844" y="20660"/>
                </a:lnTo>
                <a:lnTo>
                  <a:pt x="4595" y="20634"/>
                </a:lnTo>
                <a:lnTo>
                  <a:pt x="5310" y="20634"/>
                </a:lnTo>
                <a:lnTo>
                  <a:pt x="5650" y="20660"/>
                </a:lnTo>
                <a:lnTo>
                  <a:pt x="6007" y="20700"/>
                </a:lnTo>
                <a:lnTo>
                  <a:pt x="6276" y="20752"/>
                </a:lnTo>
                <a:lnTo>
                  <a:pt x="6580" y="20830"/>
                </a:lnTo>
                <a:close/>
              </a:path>
            </a:pathLst>
          </a:custGeom>
          <a:solidFill>
            <a:schemeClr val="bg2"/>
          </a:solidFill>
          <a:ln w="9525">
            <a:miter lim="800000"/>
            <a:headEnd/>
            <a:tailEnd/>
          </a:ln>
          <a:effectLst/>
          <a:scene3d>
            <a:camera prst="legacyPerspectiveFront">
              <a:rot lat="0" lon="300000" rev="0"/>
            </a:camera>
            <a:lightRig rig="legacyFlat4" dir="b"/>
          </a:scene3d>
          <a:sp3d extrusionH="227000" prstMaterial="legacyMatte">
            <a:bevelT w="13500" h="13500" prst="angle"/>
            <a:bevelB w="13500" h="13500" prst="angle"/>
            <a:extrusionClr>
              <a:schemeClr val="bg2"/>
            </a:extrusionClr>
            <a:contourClr>
              <a:schemeClr val="bg2"/>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flatTx/>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700" dirty="0">
              <a:latin typeface="+mj-lt"/>
            </a:endParaRPr>
          </a:p>
          <a:p>
            <a:pPr algn="ctr"/>
            <a:r>
              <a:rPr lang="en-US" sz="1700" dirty="0" err="1">
                <a:latin typeface="+mj-lt"/>
              </a:rPr>
              <a:t>Vereni-ging</a:t>
            </a:r>
            <a:endParaRPr lang="nl-NL" sz="1700" dirty="0">
              <a:latin typeface="+mj-lt"/>
            </a:endParaRPr>
          </a:p>
        </p:txBody>
      </p:sp>
      <p:sp>
        <p:nvSpPr>
          <p:cNvPr id="13" name="Puzzle2"/>
          <p:cNvSpPr>
            <a:spLocks noChangeAspect="1" noEditPoints="1" noChangeArrowheads="1"/>
          </p:cNvSpPr>
          <p:nvPr/>
        </p:nvSpPr>
        <p:spPr bwMode="blackWhite">
          <a:xfrm>
            <a:off x="6987153" y="5263835"/>
            <a:ext cx="1905000" cy="947738"/>
          </a:xfrm>
          <a:custGeom>
            <a:avLst/>
            <a:gdLst>
              <a:gd name="T0" fmla="*/ 6542 w 21600"/>
              <a:gd name="T1" fmla="*/ 9180 h 21600"/>
              <a:gd name="T2" fmla="*/ 15685 w 21600"/>
              <a:gd name="T3" fmla="*/ 12569 h 21600"/>
            </a:gdLst>
            <a:ahLst/>
            <a:cxnLst/>
            <a:rect l="T0" t="T1" r="T2" b="T3"/>
            <a:pathLst>
              <a:path w="21600" h="21600">
                <a:moveTo>
                  <a:pt x="9365" y="20836"/>
                </a:moveTo>
                <a:lnTo>
                  <a:pt x="9534" y="20836"/>
                </a:lnTo>
                <a:lnTo>
                  <a:pt x="9690" y="20762"/>
                </a:lnTo>
                <a:lnTo>
                  <a:pt x="9814" y="20687"/>
                </a:lnTo>
                <a:lnTo>
                  <a:pt x="9926" y="20575"/>
                </a:lnTo>
                <a:lnTo>
                  <a:pt x="10015" y="20426"/>
                </a:lnTo>
                <a:lnTo>
                  <a:pt x="10071" y="20296"/>
                </a:lnTo>
                <a:lnTo>
                  <a:pt x="10116" y="20110"/>
                </a:lnTo>
                <a:lnTo>
                  <a:pt x="10139" y="19905"/>
                </a:lnTo>
                <a:lnTo>
                  <a:pt x="10139" y="19682"/>
                </a:lnTo>
                <a:lnTo>
                  <a:pt x="10116" y="19440"/>
                </a:lnTo>
                <a:lnTo>
                  <a:pt x="10071" y="19142"/>
                </a:lnTo>
                <a:lnTo>
                  <a:pt x="10015" y="18900"/>
                </a:lnTo>
                <a:lnTo>
                  <a:pt x="9903" y="18620"/>
                </a:lnTo>
                <a:lnTo>
                  <a:pt x="9791" y="18285"/>
                </a:lnTo>
                <a:lnTo>
                  <a:pt x="9646" y="17968"/>
                </a:lnTo>
                <a:lnTo>
                  <a:pt x="9478" y="17652"/>
                </a:lnTo>
                <a:lnTo>
                  <a:pt x="9388" y="17466"/>
                </a:lnTo>
                <a:lnTo>
                  <a:pt x="9321" y="17298"/>
                </a:lnTo>
                <a:lnTo>
                  <a:pt x="9265" y="17112"/>
                </a:lnTo>
                <a:lnTo>
                  <a:pt x="9197" y="16926"/>
                </a:lnTo>
                <a:lnTo>
                  <a:pt x="9130" y="16535"/>
                </a:lnTo>
                <a:lnTo>
                  <a:pt x="9108" y="16144"/>
                </a:lnTo>
                <a:lnTo>
                  <a:pt x="9108" y="15753"/>
                </a:lnTo>
                <a:lnTo>
                  <a:pt x="9175" y="15362"/>
                </a:lnTo>
                <a:lnTo>
                  <a:pt x="9242" y="14971"/>
                </a:lnTo>
                <a:lnTo>
                  <a:pt x="9365" y="14580"/>
                </a:lnTo>
                <a:lnTo>
                  <a:pt x="9500" y="14244"/>
                </a:lnTo>
                <a:lnTo>
                  <a:pt x="9668" y="13891"/>
                </a:lnTo>
                <a:lnTo>
                  <a:pt x="9858" y="13611"/>
                </a:lnTo>
                <a:lnTo>
                  <a:pt x="10071" y="13351"/>
                </a:lnTo>
                <a:lnTo>
                  <a:pt x="10295" y="13146"/>
                </a:lnTo>
                <a:lnTo>
                  <a:pt x="10553" y="12997"/>
                </a:lnTo>
                <a:lnTo>
                  <a:pt x="10811" y="12885"/>
                </a:lnTo>
                <a:lnTo>
                  <a:pt x="11068" y="12866"/>
                </a:lnTo>
                <a:lnTo>
                  <a:pt x="11348" y="12885"/>
                </a:lnTo>
                <a:lnTo>
                  <a:pt x="11606" y="12997"/>
                </a:lnTo>
                <a:lnTo>
                  <a:pt x="11841" y="13183"/>
                </a:lnTo>
                <a:lnTo>
                  <a:pt x="12054" y="13388"/>
                </a:lnTo>
                <a:lnTo>
                  <a:pt x="12245" y="13648"/>
                </a:lnTo>
                <a:lnTo>
                  <a:pt x="12413" y="13928"/>
                </a:lnTo>
                <a:lnTo>
                  <a:pt x="12547" y="14244"/>
                </a:lnTo>
                <a:lnTo>
                  <a:pt x="12682" y="14617"/>
                </a:lnTo>
                <a:lnTo>
                  <a:pt x="12760" y="15008"/>
                </a:lnTo>
                <a:lnTo>
                  <a:pt x="12827" y="15399"/>
                </a:lnTo>
                <a:lnTo>
                  <a:pt x="12850" y="15753"/>
                </a:lnTo>
                <a:lnTo>
                  <a:pt x="12850" y="16144"/>
                </a:lnTo>
                <a:lnTo>
                  <a:pt x="12805" y="16535"/>
                </a:lnTo>
                <a:lnTo>
                  <a:pt x="12738" y="16888"/>
                </a:lnTo>
                <a:lnTo>
                  <a:pt x="12659" y="17224"/>
                </a:lnTo>
                <a:lnTo>
                  <a:pt x="12502" y="17503"/>
                </a:lnTo>
                <a:lnTo>
                  <a:pt x="12222" y="18043"/>
                </a:lnTo>
                <a:lnTo>
                  <a:pt x="11965" y="18546"/>
                </a:lnTo>
                <a:lnTo>
                  <a:pt x="11864" y="18751"/>
                </a:lnTo>
                <a:lnTo>
                  <a:pt x="11774" y="18974"/>
                </a:lnTo>
                <a:lnTo>
                  <a:pt x="11707" y="19179"/>
                </a:lnTo>
                <a:lnTo>
                  <a:pt x="11662" y="19365"/>
                </a:lnTo>
                <a:lnTo>
                  <a:pt x="11629" y="19570"/>
                </a:lnTo>
                <a:lnTo>
                  <a:pt x="11629" y="19756"/>
                </a:lnTo>
                <a:lnTo>
                  <a:pt x="11629" y="19942"/>
                </a:lnTo>
                <a:lnTo>
                  <a:pt x="11640" y="20110"/>
                </a:lnTo>
                <a:lnTo>
                  <a:pt x="11707" y="20296"/>
                </a:lnTo>
                <a:lnTo>
                  <a:pt x="11797" y="20464"/>
                </a:lnTo>
                <a:lnTo>
                  <a:pt x="11886" y="20650"/>
                </a:lnTo>
                <a:lnTo>
                  <a:pt x="12032" y="20836"/>
                </a:lnTo>
                <a:lnTo>
                  <a:pt x="12200" y="21004"/>
                </a:lnTo>
                <a:lnTo>
                  <a:pt x="12413" y="21190"/>
                </a:lnTo>
                <a:lnTo>
                  <a:pt x="12659" y="21320"/>
                </a:lnTo>
                <a:lnTo>
                  <a:pt x="12951" y="21432"/>
                </a:lnTo>
                <a:lnTo>
                  <a:pt x="13275" y="21544"/>
                </a:lnTo>
                <a:lnTo>
                  <a:pt x="13600" y="21655"/>
                </a:lnTo>
                <a:lnTo>
                  <a:pt x="13970" y="21693"/>
                </a:lnTo>
                <a:lnTo>
                  <a:pt x="14329" y="21730"/>
                </a:lnTo>
                <a:lnTo>
                  <a:pt x="14698" y="21730"/>
                </a:lnTo>
                <a:lnTo>
                  <a:pt x="15057" y="21730"/>
                </a:lnTo>
                <a:lnTo>
                  <a:pt x="15426" y="21655"/>
                </a:lnTo>
                <a:lnTo>
                  <a:pt x="15774" y="21581"/>
                </a:lnTo>
                <a:lnTo>
                  <a:pt x="16110" y="21432"/>
                </a:lnTo>
                <a:lnTo>
                  <a:pt x="16435" y="21302"/>
                </a:lnTo>
                <a:lnTo>
                  <a:pt x="16715" y="21078"/>
                </a:lnTo>
                <a:lnTo>
                  <a:pt x="16950" y="20836"/>
                </a:lnTo>
                <a:lnTo>
                  <a:pt x="17017" y="20650"/>
                </a:lnTo>
                <a:lnTo>
                  <a:pt x="17062" y="20426"/>
                </a:lnTo>
                <a:lnTo>
                  <a:pt x="17107" y="20222"/>
                </a:lnTo>
                <a:lnTo>
                  <a:pt x="17129" y="19980"/>
                </a:lnTo>
                <a:lnTo>
                  <a:pt x="17141" y="19477"/>
                </a:lnTo>
                <a:lnTo>
                  <a:pt x="17141" y="18974"/>
                </a:lnTo>
                <a:lnTo>
                  <a:pt x="17129" y="18397"/>
                </a:lnTo>
                <a:lnTo>
                  <a:pt x="17085" y="17820"/>
                </a:lnTo>
                <a:lnTo>
                  <a:pt x="17040" y="17261"/>
                </a:lnTo>
                <a:lnTo>
                  <a:pt x="16973" y="16646"/>
                </a:lnTo>
                <a:lnTo>
                  <a:pt x="16827" y="15511"/>
                </a:lnTo>
                <a:lnTo>
                  <a:pt x="16715" y="14393"/>
                </a:lnTo>
                <a:lnTo>
                  <a:pt x="16692" y="13928"/>
                </a:lnTo>
                <a:lnTo>
                  <a:pt x="16670" y="13462"/>
                </a:lnTo>
                <a:lnTo>
                  <a:pt x="16692" y="13071"/>
                </a:lnTo>
                <a:lnTo>
                  <a:pt x="16760" y="12755"/>
                </a:lnTo>
                <a:lnTo>
                  <a:pt x="16827" y="12419"/>
                </a:lnTo>
                <a:lnTo>
                  <a:pt x="16928" y="12140"/>
                </a:lnTo>
                <a:lnTo>
                  <a:pt x="17062" y="11898"/>
                </a:lnTo>
                <a:lnTo>
                  <a:pt x="17185" y="11675"/>
                </a:lnTo>
                <a:lnTo>
                  <a:pt x="17342" y="11470"/>
                </a:lnTo>
                <a:lnTo>
                  <a:pt x="17488" y="11284"/>
                </a:lnTo>
                <a:lnTo>
                  <a:pt x="17667" y="11135"/>
                </a:lnTo>
                <a:lnTo>
                  <a:pt x="17835" y="11042"/>
                </a:lnTo>
                <a:lnTo>
                  <a:pt x="18003" y="10930"/>
                </a:lnTo>
                <a:lnTo>
                  <a:pt x="18182" y="10893"/>
                </a:lnTo>
                <a:lnTo>
                  <a:pt x="18351" y="10893"/>
                </a:lnTo>
                <a:lnTo>
                  <a:pt x="18519" y="10967"/>
                </a:lnTo>
                <a:lnTo>
                  <a:pt x="18675" y="11042"/>
                </a:lnTo>
                <a:lnTo>
                  <a:pt x="18821" y="11172"/>
                </a:lnTo>
                <a:lnTo>
                  <a:pt x="18978" y="11358"/>
                </a:lnTo>
                <a:lnTo>
                  <a:pt x="19101" y="11600"/>
                </a:lnTo>
                <a:lnTo>
                  <a:pt x="19236" y="11861"/>
                </a:lnTo>
                <a:lnTo>
                  <a:pt x="19404" y="12028"/>
                </a:lnTo>
                <a:lnTo>
                  <a:pt x="19572" y="12177"/>
                </a:lnTo>
                <a:lnTo>
                  <a:pt x="19785" y="12289"/>
                </a:lnTo>
                <a:lnTo>
                  <a:pt x="19986" y="12289"/>
                </a:lnTo>
                <a:lnTo>
                  <a:pt x="20199" y="12289"/>
                </a:lnTo>
                <a:lnTo>
                  <a:pt x="20412" y="12215"/>
                </a:lnTo>
                <a:lnTo>
                  <a:pt x="20602" y="12103"/>
                </a:lnTo>
                <a:lnTo>
                  <a:pt x="20804" y="11973"/>
                </a:lnTo>
                <a:lnTo>
                  <a:pt x="20995" y="11786"/>
                </a:lnTo>
                <a:lnTo>
                  <a:pt x="21163" y="11563"/>
                </a:lnTo>
                <a:lnTo>
                  <a:pt x="21319" y="11321"/>
                </a:lnTo>
                <a:lnTo>
                  <a:pt x="21420" y="11079"/>
                </a:lnTo>
                <a:lnTo>
                  <a:pt x="21532" y="10744"/>
                </a:lnTo>
                <a:lnTo>
                  <a:pt x="21577" y="10427"/>
                </a:lnTo>
                <a:lnTo>
                  <a:pt x="21600" y="10111"/>
                </a:lnTo>
                <a:lnTo>
                  <a:pt x="21577" y="9608"/>
                </a:lnTo>
                <a:lnTo>
                  <a:pt x="21532" y="9142"/>
                </a:lnTo>
                <a:lnTo>
                  <a:pt x="21420" y="8751"/>
                </a:lnTo>
                <a:lnTo>
                  <a:pt x="21319" y="8397"/>
                </a:lnTo>
                <a:lnTo>
                  <a:pt x="21163" y="8062"/>
                </a:lnTo>
                <a:lnTo>
                  <a:pt x="20995" y="7820"/>
                </a:lnTo>
                <a:lnTo>
                  <a:pt x="20804" y="7597"/>
                </a:lnTo>
                <a:lnTo>
                  <a:pt x="20602" y="7429"/>
                </a:lnTo>
                <a:lnTo>
                  <a:pt x="20412" y="7317"/>
                </a:lnTo>
                <a:lnTo>
                  <a:pt x="20199" y="7206"/>
                </a:lnTo>
                <a:lnTo>
                  <a:pt x="19986" y="7168"/>
                </a:lnTo>
                <a:lnTo>
                  <a:pt x="19785" y="7206"/>
                </a:lnTo>
                <a:lnTo>
                  <a:pt x="19572" y="7243"/>
                </a:lnTo>
                <a:lnTo>
                  <a:pt x="19404" y="7355"/>
                </a:lnTo>
                <a:lnTo>
                  <a:pt x="19236" y="7504"/>
                </a:lnTo>
                <a:lnTo>
                  <a:pt x="19101" y="7708"/>
                </a:lnTo>
                <a:lnTo>
                  <a:pt x="18978" y="7895"/>
                </a:lnTo>
                <a:lnTo>
                  <a:pt x="18799" y="8025"/>
                </a:lnTo>
                <a:lnTo>
                  <a:pt x="18631" y="8174"/>
                </a:lnTo>
                <a:lnTo>
                  <a:pt x="18440" y="8248"/>
                </a:lnTo>
                <a:lnTo>
                  <a:pt x="18239" y="8286"/>
                </a:lnTo>
                <a:lnTo>
                  <a:pt x="18048" y="8323"/>
                </a:lnTo>
                <a:lnTo>
                  <a:pt x="17858" y="8323"/>
                </a:lnTo>
                <a:lnTo>
                  <a:pt x="17667" y="8248"/>
                </a:lnTo>
                <a:lnTo>
                  <a:pt x="17465" y="8174"/>
                </a:lnTo>
                <a:lnTo>
                  <a:pt x="17275" y="8062"/>
                </a:lnTo>
                <a:lnTo>
                  <a:pt x="17107" y="7969"/>
                </a:lnTo>
                <a:lnTo>
                  <a:pt x="16950" y="7783"/>
                </a:lnTo>
                <a:lnTo>
                  <a:pt x="16827" y="7597"/>
                </a:lnTo>
                <a:lnTo>
                  <a:pt x="16715" y="7429"/>
                </a:lnTo>
                <a:lnTo>
                  <a:pt x="16648" y="7168"/>
                </a:lnTo>
                <a:lnTo>
                  <a:pt x="16614" y="6926"/>
                </a:lnTo>
                <a:lnTo>
                  <a:pt x="16592" y="6498"/>
                </a:lnTo>
                <a:lnTo>
                  <a:pt x="16592" y="5772"/>
                </a:lnTo>
                <a:lnTo>
                  <a:pt x="16625" y="4915"/>
                </a:lnTo>
                <a:lnTo>
                  <a:pt x="16670" y="3928"/>
                </a:lnTo>
                <a:lnTo>
                  <a:pt x="16737" y="2960"/>
                </a:lnTo>
                <a:lnTo>
                  <a:pt x="16804" y="1992"/>
                </a:lnTo>
                <a:lnTo>
                  <a:pt x="16883" y="1173"/>
                </a:lnTo>
                <a:lnTo>
                  <a:pt x="16950" y="521"/>
                </a:lnTo>
                <a:lnTo>
                  <a:pt x="16928" y="521"/>
                </a:lnTo>
                <a:lnTo>
                  <a:pt x="16905" y="521"/>
                </a:lnTo>
                <a:lnTo>
                  <a:pt x="16244" y="484"/>
                </a:lnTo>
                <a:lnTo>
                  <a:pt x="15617" y="428"/>
                </a:lnTo>
                <a:lnTo>
                  <a:pt x="15046" y="353"/>
                </a:lnTo>
                <a:lnTo>
                  <a:pt x="14508" y="279"/>
                </a:lnTo>
                <a:lnTo>
                  <a:pt x="14026" y="167"/>
                </a:lnTo>
                <a:lnTo>
                  <a:pt x="13623" y="93"/>
                </a:lnTo>
                <a:lnTo>
                  <a:pt x="13320" y="18"/>
                </a:lnTo>
                <a:lnTo>
                  <a:pt x="13107" y="18"/>
                </a:lnTo>
                <a:lnTo>
                  <a:pt x="12973" y="18"/>
                </a:lnTo>
                <a:lnTo>
                  <a:pt x="12850" y="130"/>
                </a:lnTo>
                <a:lnTo>
                  <a:pt x="12715" y="279"/>
                </a:lnTo>
                <a:lnTo>
                  <a:pt x="12614" y="446"/>
                </a:lnTo>
                <a:lnTo>
                  <a:pt x="12502" y="670"/>
                </a:lnTo>
                <a:lnTo>
                  <a:pt x="12413" y="912"/>
                </a:lnTo>
                <a:lnTo>
                  <a:pt x="12357" y="1210"/>
                </a:lnTo>
                <a:lnTo>
                  <a:pt x="12312" y="1526"/>
                </a:lnTo>
                <a:lnTo>
                  <a:pt x="12267" y="1843"/>
                </a:lnTo>
                <a:lnTo>
                  <a:pt x="12245" y="2215"/>
                </a:lnTo>
                <a:lnTo>
                  <a:pt x="12267" y="2532"/>
                </a:lnTo>
                <a:lnTo>
                  <a:pt x="12312" y="2886"/>
                </a:lnTo>
                <a:lnTo>
                  <a:pt x="12379" y="3240"/>
                </a:lnTo>
                <a:lnTo>
                  <a:pt x="12458" y="3556"/>
                </a:lnTo>
                <a:lnTo>
                  <a:pt x="12570" y="3891"/>
                </a:lnTo>
                <a:lnTo>
                  <a:pt x="12738" y="4171"/>
                </a:lnTo>
                <a:lnTo>
                  <a:pt x="12917" y="4487"/>
                </a:lnTo>
                <a:lnTo>
                  <a:pt x="13040" y="4860"/>
                </a:lnTo>
                <a:lnTo>
                  <a:pt x="13152" y="5251"/>
                </a:lnTo>
                <a:lnTo>
                  <a:pt x="13208" y="5604"/>
                </a:lnTo>
                <a:lnTo>
                  <a:pt x="13253" y="5995"/>
                </a:lnTo>
                <a:lnTo>
                  <a:pt x="13231" y="6386"/>
                </a:lnTo>
                <a:lnTo>
                  <a:pt x="13208" y="6740"/>
                </a:lnTo>
                <a:lnTo>
                  <a:pt x="13130" y="7094"/>
                </a:lnTo>
                <a:lnTo>
                  <a:pt x="13040" y="7429"/>
                </a:lnTo>
                <a:lnTo>
                  <a:pt x="12895" y="7746"/>
                </a:lnTo>
                <a:lnTo>
                  <a:pt x="12715" y="8025"/>
                </a:lnTo>
                <a:lnTo>
                  <a:pt x="12525" y="8286"/>
                </a:lnTo>
                <a:lnTo>
                  <a:pt x="12312" y="8491"/>
                </a:lnTo>
                <a:lnTo>
                  <a:pt x="12054" y="8677"/>
                </a:lnTo>
                <a:lnTo>
                  <a:pt x="11752" y="8788"/>
                </a:lnTo>
                <a:lnTo>
                  <a:pt x="11449" y="8826"/>
                </a:lnTo>
                <a:lnTo>
                  <a:pt x="11281" y="8826"/>
                </a:lnTo>
                <a:lnTo>
                  <a:pt x="11124" y="8826"/>
                </a:lnTo>
                <a:lnTo>
                  <a:pt x="11001" y="8788"/>
                </a:lnTo>
                <a:lnTo>
                  <a:pt x="10844" y="8714"/>
                </a:lnTo>
                <a:lnTo>
                  <a:pt x="10721" y="8640"/>
                </a:lnTo>
                <a:lnTo>
                  <a:pt x="10609" y="8565"/>
                </a:lnTo>
                <a:lnTo>
                  <a:pt x="10486" y="8453"/>
                </a:lnTo>
                <a:lnTo>
                  <a:pt x="10374" y="8323"/>
                </a:lnTo>
                <a:lnTo>
                  <a:pt x="10183" y="8062"/>
                </a:lnTo>
                <a:lnTo>
                  <a:pt x="10038" y="7746"/>
                </a:lnTo>
                <a:lnTo>
                  <a:pt x="9903" y="7392"/>
                </a:lnTo>
                <a:lnTo>
                  <a:pt x="9791" y="7001"/>
                </a:lnTo>
                <a:lnTo>
                  <a:pt x="9735" y="6610"/>
                </a:lnTo>
                <a:lnTo>
                  <a:pt x="9690" y="6219"/>
                </a:lnTo>
                <a:lnTo>
                  <a:pt x="9668" y="5772"/>
                </a:lnTo>
                <a:lnTo>
                  <a:pt x="9690" y="5381"/>
                </a:lnTo>
                <a:lnTo>
                  <a:pt x="9758" y="4990"/>
                </a:lnTo>
                <a:lnTo>
                  <a:pt x="9836" y="4636"/>
                </a:lnTo>
                <a:lnTo>
                  <a:pt x="9948" y="4320"/>
                </a:lnTo>
                <a:lnTo>
                  <a:pt x="10071" y="4022"/>
                </a:lnTo>
                <a:lnTo>
                  <a:pt x="10206" y="3817"/>
                </a:lnTo>
                <a:lnTo>
                  <a:pt x="10318" y="3593"/>
                </a:lnTo>
                <a:lnTo>
                  <a:pt x="10396" y="3351"/>
                </a:lnTo>
                <a:lnTo>
                  <a:pt x="10463" y="3109"/>
                </a:lnTo>
                <a:lnTo>
                  <a:pt x="10508" y="2848"/>
                </a:lnTo>
                <a:lnTo>
                  <a:pt x="10531" y="2606"/>
                </a:lnTo>
                <a:lnTo>
                  <a:pt x="10508" y="2346"/>
                </a:lnTo>
                <a:lnTo>
                  <a:pt x="10463" y="2141"/>
                </a:lnTo>
                <a:lnTo>
                  <a:pt x="10396" y="1880"/>
                </a:lnTo>
                <a:lnTo>
                  <a:pt x="10295" y="1638"/>
                </a:lnTo>
                <a:lnTo>
                  <a:pt x="10161" y="1415"/>
                </a:lnTo>
                <a:lnTo>
                  <a:pt x="9970" y="1210"/>
                </a:lnTo>
                <a:lnTo>
                  <a:pt x="9758" y="986"/>
                </a:lnTo>
                <a:lnTo>
                  <a:pt x="9500" y="819"/>
                </a:lnTo>
                <a:lnTo>
                  <a:pt x="9197" y="670"/>
                </a:lnTo>
                <a:lnTo>
                  <a:pt x="8850" y="521"/>
                </a:lnTo>
                <a:lnTo>
                  <a:pt x="8480" y="446"/>
                </a:lnTo>
                <a:lnTo>
                  <a:pt x="8010" y="428"/>
                </a:lnTo>
                <a:lnTo>
                  <a:pt x="7427" y="428"/>
                </a:lnTo>
                <a:lnTo>
                  <a:pt x="6834" y="446"/>
                </a:lnTo>
                <a:lnTo>
                  <a:pt x="6206" y="521"/>
                </a:lnTo>
                <a:lnTo>
                  <a:pt x="5624" y="633"/>
                </a:lnTo>
                <a:lnTo>
                  <a:pt x="5131" y="744"/>
                </a:lnTo>
                <a:lnTo>
                  <a:pt x="4750" y="856"/>
                </a:lnTo>
                <a:lnTo>
                  <a:pt x="4873" y="1564"/>
                </a:lnTo>
                <a:lnTo>
                  <a:pt x="5052" y="2495"/>
                </a:lnTo>
                <a:lnTo>
                  <a:pt x="5198" y="3556"/>
                </a:lnTo>
                <a:lnTo>
                  <a:pt x="5321" y="4673"/>
                </a:lnTo>
                <a:lnTo>
                  <a:pt x="5366" y="5213"/>
                </a:lnTo>
                <a:lnTo>
                  <a:pt x="5411" y="5753"/>
                </a:lnTo>
                <a:lnTo>
                  <a:pt x="5433" y="6275"/>
                </a:lnTo>
                <a:lnTo>
                  <a:pt x="5433" y="6740"/>
                </a:lnTo>
                <a:lnTo>
                  <a:pt x="5388" y="7168"/>
                </a:lnTo>
                <a:lnTo>
                  <a:pt x="5343" y="7541"/>
                </a:lnTo>
                <a:lnTo>
                  <a:pt x="5310" y="7708"/>
                </a:lnTo>
                <a:lnTo>
                  <a:pt x="5265" y="7857"/>
                </a:lnTo>
                <a:lnTo>
                  <a:pt x="5220" y="7969"/>
                </a:lnTo>
                <a:lnTo>
                  <a:pt x="5153" y="8062"/>
                </a:lnTo>
                <a:lnTo>
                  <a:pt x="5030" y="8248"/>
                </a:lnTo>
                <a:lnTo>
                  <a:pt x="4873" y="8397"/>
                </a:lnTo>
                <a:lnTo>
                  <a:pt x="4750" y="8528"/>
                </a:lnTo>
                <a:lnTo>
                  <a:pt x="4593" y="8640"/>
                </a:lnTo>
                <a:lnTo>
                  <a:pt x="4447" y="8714"/>
                </a:lnTo>
                <a:lnTo>
                  <a:pt x="4290" y="8751"/>
                </a:lnTo>
                <a:lnTo>
                  <a:pt x="4122" y="8788"/>
                </a:lnTo>
                <a:lnTo>
                  <a:pt x="3977" y="8788"/>
                </a:lnTo>
                <a:lnTo>
                  <a:pt x="3820" y="8751"/>
                </a:lnTo>
                <a:lnTo>
                  <a:pt x="3697" y="8714"/>
                </a:lnTo>
                <a:lnTo>
                  <a:pt x="3540" y="8677"/>
                </a:lnTo>
                <a:lnTo>
                  <a:pt x="3417" y="8602"/>
                </a:lnTo>
                <a:lnTo>
                  <a:pt x="3282" y="8491"/>
                </a:lnTo>
                <a:lnTo>
                  <a:pt x="3159" y="8360"/>
                </a:lnTo>
                <a:lnTo>
                  <a:pt x="3047" y="8248"/>
                </a:lnTo>
                <a:lnTo>
                  <a:pt x="2957" y="8062"/>
                </a:lnTo>
                <a:lnTo>
                  <a:pt x="2812" y="7857"/>
                </a:lnTo>
                <a:lnTo>
                  <a:pt x="2643" y="7671"/>
                </a:lnTo>
                <a:lnTo>
                  <a:pt x="2442" y="7541"/>
                </a:lnTo>
                <a:lnTo>
                  <a:pt x="2207" y="7466"/>
                </a:lnTo>
                <a:lnTo>
                  <a:pt x="1994" y="7429"/>
                </a:lnTo>
                <a:lnTo>
                  <a:pt x="1736" y="7429"/>
                </a:lnTo>
                <a:lnTo>
                  <a:pt x="1501" y="7466"/>
                </a:lnTo>
                <a:lnTo>
                  <a:pt x="1265" y="7559"/>
                </a:lnTo>
                <a:lnTo>
                  <a:pt x="1030" y="7708"/>
                </a:lnTo>
                <a:lnTo>
                  <a:pt x="817" y="7932"/>
                </a:lnTo>
                <a:lnTo>
                  <a:pt x="593" y="8211"/>
                </a:lnTo>
                <a:lnTo>
                  <a:pt x="425" y="8528"/>
                </a:lnTo>
                <a:lnTo>
                  <a:pt x="358" y="8714"/>
                </a:lnTo>
                <a:lnTo>
                  <a:pt x="280" y="8919"/>
                </a:lnTo>
                <a:lnTo>
                  <a:pt x="235" y="9142"/>
                </a:lnTo>
                <a:lnTo>
                  <a:pt x="168" y="9347"/>
                </a:lnTo>
                <a:lnTo>
                  <a:pt x="123" y="9608"/>
                </a:lnTo>
                <a:lnTo>
                  <a:pt x="100" y="9887"/>
                </a:lnTo>
                <a:lnTo>
                  <a:pt x="78" y="10185"/>
                </a:lnTo>
                <a:lnTo>
                  <a:pt x="78" y="10464"/>
                </a:lnTo>
                <a:lnTo>
                  <a:pt x="78" y="10706"/>
                </a:lnTo>
                <a:lnTo>
                  <a:pt x="100" y="10967"/>
                </a:lnTo>
                <a:lnTo>
                  <a:pt x="123" y="11172"/>
                </a:lnTo>
                <a:lnTo>
                  <a:pt x="168" y="11395"/>
                </a:lnTo>
                <a:lnTo>
                  <a:pt x="212" y="11600"/>
                </a:lnTo>
                <a:lnTo>
                  <a:pt x="280" y="11786"/>
                </a:lnTo>
                <a:lnTo>
                  <a:pt x="336" y="11973"/>
                </a:lnTo>
                <a:lnTo>
                  <a:pt x="425" y="12140"/>
                </a:lnTo>
                <a:lnTo>
                  <a:pt x="582" y="12419"/>
                </a:lnTo>
                <a:lnTo>
                  <a:pt x="773" y="12680"/>
                </a:lnTo>
                <a:lnTo>
                  <a:pt x="985" y="12866"/>
                </a:lnTo>
                <a:lnTo>
                  <a:pt x="1198" y="12997"/>
                </a:lnTo>
                <a:lnTo>
                  <a:pt x="1434" y="13108"/>
                </a:lnTo>
                <a:lnTo>
                  <a:pt x="1646" y="13183"/>
                </a:lnTo>
                <a:lnTo>
                  <a:pt x="1893" y="13183"/>
                </a:lnTo>
                <a:lnTo>
                  <a:pt x="2106" y="13146"/>
                </a:lnTo>
                <a:lnTo>
                  <a:pt x="2296" y="13071"/>
                </a:lnTo>
                <a:lnTo>
                  <a:pt x="2464" y="12960"/>
                </a:lnTo>
                <a:lnTo>
                  <a:pt x="2621" y="12792"/>
                </a:lnTo>
                <a:lnTo>
                  <a:pt x="2722" y="12606"/>
                </a:lnTo>
                <a:lnTo>
                  <a:pt x="2834" y="12419"/>
                </a:lnTo>
                <a:lnTo>
                  <a:pt x="2957" y="12289"/>
                </a:lnTo>
                <a:lnTo>
                  <a:pt x="3114" y="12177"/>
                </a:lnTo>
                <a:lnTo>
                  <a:pt x="3260" y="12103"/>
                </a:lnTo>
                <a:lnTo>
                  <a:pt x="3439" y="12103"/>
                </a:lnTo>
                <a:lnTo>
                  <a:pt x="3607" y="12103"/>
                </a:lnTo>
                <a:lnTo>
                  <a:pt x="3753" y="12177"/>
                </a:lnTo>
                <a:lnTo>
                  <a:pt x="3932" y="12252"/>
                </a:lnTo>
                <a:lnTo>
                  <a:pt x="4100" y="12364"/>
                </a:lnTo>
                <a:lnTo>
                  <a:pt x="4257" y="12494"/>
                </a:lnTo>
                <a:lnTo>
                  <a:pt x="4380" y="12643"/>
                </a:lnTo>
                <a:lnTo>
                  <a:pt x="4514" y="12829"/>
                </a:lnTo>
                <a:lnTo>
                  <a:pt x="4593" y="13034"/>
                </a:lnTo>
                <a:lnTo>
                  <a:pt x="4682" y="13257"/>
                </a:lnTo>
                <a:lnTo>
                  <a:pt x="4727" y="13462"/>
                </a:lnTo>
                <a:lnTo>
                  <a:pt x="4750" y="13686"/>
                </a:lnTo>
                <a:lnTo>
                  <a:pt x="4727" y="14282"/>
                </a:lnTo>
                <a:lnTo>
                  <a:pt x="4682" y="15045"/>
                </a:lnTo>
                <a:lnTo>
                  <a:pt x="4638" y="15976"/>
                </a:lnTo>
                <a:lnTo>
                  <a:pt x="4615" y="16926"/>
                </a:lnTo>
                <a:lnTo>
                  <a:pt x="4593" y="17968"/>
                </a:lnTo>
                <a:lnTo>
                  <a:pt x="4593" y="19011"/>
                </a:lnTo>
                <a:lnTo>
                  <a:pt x="4615" y="19514"/>
                </a:lnTo>
                <a:lnTo>
                  <a:pt x="4638" y="19980"/>
                </a:lnTo>
                <a:lnTo>
                  <a:pt x="4682" y="20426"/>
                </a:lnTo>
                <a:lnTo>
                  <a:pt x="4750" y="20836"/>
                </a:lnTo>
                <a:lnTo>
                  <a:pt x="4873" y="20929"/>
                </a:lnTo>
                <a:lnTo>
                  <a:pt x="5063" y="21004"/>
                </a:lnTo>
                <a:lnTo>
                  <a:pt x="5287" y="21078"/>
                </a:lnTo>
                <a:lnTo>
                  <a:pt x="5500" y="21115"/>
                </a:lnTo>
                <a:lnTo>
                  <a:pt x="6060" y="21115"/>
                </a:lnTo>
                <a:lnTo>
                  <a:pt x="6654" y="21078"/>
                </a:lnTo>
                <a:lnTo>
                  <a:pt x="7326" y="21004"/>
                </a:lnTo>
                <a:lnTo>
                  <a:pt x="8010" y="20929"/>
                </a:lnTo>
                <a:lnTo>
                  <a:pt x="8704" y="20855"/>
                </a:lnTo>
                <a:lnTo>
                  <a:pt x="9365" y="20836"/>
                </a:lnTo>
                <a:close/>
              </a:path>
            </a:pathLst>
          </a:custGeom>
          <a:solidFill>
            <a:schemeClr val="accent1"/>
          </a:solidFill>
          <a:ln w="9525">
            <a:miter lim="800000"/>
            <a:headEnd/>
            <a:tailEnd/>
          </a:ln>
          <a:effectLst/>
          <a:scene3d>
            <a:camera prst="legacyPerspectiveFront">
              <a:rot lat="0" lon="300000" rev="0"/>
            </a:camera>
            <a:lightRig rig="legacyFlat4" dir="b"/>
          </a:scene3d>
          <a:sp3d extrusionH="2270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rIns="18000" anchor="ctr">
            <a:flatTx/>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700" dirty="0" err="1">
                <a:latin typeface="+mj-lt"/>
              </a:rPr>
              <a:t>Stichting</a:t>
            </a:r>
            <a:endParaRPr lang="nl-NL" sz="1700" dirty="0">
              <a:latin typeface="+mj-lt"/>
            </a:endParaRPr>
          </a:p>
        </p:txBody>
      </p:sp>
      <p:sp>
        <p:nvSpPr>
          <p:cNvPr id="14" name="Puzzle3"/>
          <p:cNvSpPr>
            <a:spLocks noChangeAspect="1" noEditPoints="1" noChangeArrowheads="1"/>
          </p:cNvSpPr>
          <p:nvPr/>
        </p:nvSpPr>
        <p:spPr bwMode="blackWhite">
          <a:xfrm>
            <a:off x="8462487" y="4854735"/>
            <a:ext cx="963613" cy="1327150"/>
          </a:xfrm>
          <a:custGeom>
            <a:avLst/>
            <a:gdLst>
              <a:gd name="T0" fmla="*/ 1054 w 21600"/>
              <a:gd name="T1" fmla="*/ 7565 h 21600"/>
              <a:gd name="T2" fmla="*/ 19866 w 21600"/>
              <a:gd name="T3" fmla="*/ 11296 h 21600"/>
            </a:gdLst>
            <a:ahLst/>
            <a:cxnLst/>
            <a:rect l="T0" t="T1" r="T2" b="T3"/>
            <a:pathLst>
              <a:path w="21600" h="21600">
                <a:moveTo>
                  <a:pt x="6580" y="20830"/>
                </a:moveTo>
                <a:lnTo>
                  <a:pt x="7062" y="20960"/>
                </a:lnTo>
                <a:lnTo>
                  <a:pt x="7474" y="21026"/>
                </a:lnTo>
                <a:lnTo>
                  <a:pt x="7885" y="21052"/>
                </a:lnTo>
                <a:lnTo>
                  <a:pt x="8207" y="21052"/>
                </a:lnTo>
                <a:lnTo>
                  <a:pt x="8511" y="21000"/>
                </a:lnTo>
                <a:lnTo>
                  <a:pt x="8779" y="20934"/>
                </a:lnTo>
                <a:lnTo>
                  <a:pt x="8994" y="20830"/>
                </a:lnTo>
                <a:lnTo>
                  <a:pt x="9119" y="20700"/>
                </a:lnTo>
                <a:lnTo>
                  <a:pt x="9262" y="20556"/>
                </a:lnTo>
                <a:lnTo>
                  <a:pt x="9333" y="20400"/>
                </a:lnTo>
                <a:lnTo>
                  <a:pt x="9369" y="20230"/>
                </a:lnTo>
                <a:lnTo>
                  <a:pt x="9369" y="20034"/>
                </a:lnTo>
                <a:lnTo>
                  <a:pt x="9298" y="19852"/>
                </a:lnTo>
                <a:lnTo>
                  <a:pt x="9190" y="19682"/>
                </a:lnTo>
                <a:lnTo>
                  <a:pt x="9065" y="19500"/>
                </a:lnTo>
                <a:lnTo>
                  <a:pt x="8886" y="19330"/>
                </a:lnTo>
                <a:lnTo>
                  <a:pt x="8618" y="19108"/>
                </a:lnTo>
                <a:lnTo>
                  <a:pt x="8403" y="18847"/>
                </a:lnTo>
                <a:lnTo>
                  <a:pt x="8243" y="18573"/>
                </a:lnTo>
                <a:lnTo>
                  <a:pt x="8100" y="18300"/>
                </a:lnTo>
                <a:lnTo>
                  <a:pt x="7992" y="18000"/>
                </a:lnTo>
                <a:lnTo>
                  <a:pt x="7956" y="17700"/>
                </a:lnTo>
                <a:lnTo>
                  <a:pt x="7956" y="17426"/>
                </a:lnTo>
                <a:lnTo>
                  <a:pt x="7992" y="17126"/>
                </a:lnTo>
                <a:lnTo>
                  <a:pt x="8100" y="16878"/>
                </a:lnTo>
                <a:lnTo>
                  <a:pt x="8243" y="16630"/>
                </a:lnTo>
                <a:lnTo>
                  <a:pt x="8332" y="16500"/>
                </a:lnTo>
                <a:lnTo>
                  <a:pt x="8439" y="16369"/>
                </a:lnTo>
                <a:lnTo>
                  <a:pt x="8582" y="16278"/>
                </a:lnTo>
                <a:lnTo>
                  <a:pt x="8707" y="16173"/>
                </a:lnTo>
                <a:lnTo>
                  <a:pt x="8850" y="16095"/>
                </a:lnTo>
                <a:lnTo>
                  <a:pt x="9029" y="16017"/>
                </a:lnTo>
                <a:lnTo>
                  <a:pt x="9226" y="15952"/>
                </a:lnTo>
                <a:lnTo>
                  <a:pt x="9405" y="15873"/>
                </a:lnTo>
                <a:lnTo>
                  <a:pt x="9637" y="15847"/>
                </a:lnTo>
                <a:lnTo>
                  <a:pt x="9852" y="15795"/>
                </a:lnTo>
                <a:lnTo>
                  <a:pt x="10120" y="15769"/>
                </a:lnTo>
                <a:lnTo>
                  <a:pt x="10370" y="15769"/>
                </a:lnTo>
                <a:lnTo>
                  <a:pt x="10710" y="15769"/>
                </a:lnTo>
                <a:lnTo>
                  <a:pt x="10978" y="15769"/>
                </a:lnTo>
                <a:lnTo>
                  <a:pt x="11264" y="15795"/>
                </a:lnTo>
                <a:lnTo>
                  <a:pt x="11533" y="15847"/>
                </a:lnTo>
                <a:lnTo>
                  <a:pt x="11765" y="15900"/>
                </a:lnTo>
                <a:lnTo>
                  <a:pt x="12015" y="15952"/>
                </a:lnTo>
                <a:lnTo>
                  <a:pt x="12212" y="16017"/>
                </a:lnTo>
                <a:lnTo>
                  <a:pt x="12427" y="16095"/>
                </a:lnTo>
                <a:lnTo>
                  <a:pt x="12605" y="16173"/>
                </a:lnTo>
                <a:lnTo>
                  <a:pt x="12766" y="16278"/>
                </a:lnTo>
                <a:lnTo>
                  <a:pt x="12909" y="16369"/>
                </a:lnTo>
                <a:lnTo>
                  <a:pt x="13035" y="16473"/>
                </a:lnTo>
                <a:lnTo>
                  <a:pt x="13249" y="16695"/>
                </a:lnTo>
                <a:lnTo>
                  <a:pt x="13428" y="16943"/>
                </a:lnTo>
                <a:lnTo>
                  <a:pt x="13517" y="17204"/>
                </a:lnTo>
                <a:lnTo>
                  <a:pt x="13589" y="17478"/>
                </a:lnTo>
                <a:lnTo>
                  <a:pt x="13589" y="17752"/>
                </a:lnTo>
                <a:lnTo>
                  <a:pt x="13517" y="18026"/>
                </a:lnTo>
                <a:lnTo>
                  <a:pt x="13428" y="18273"/>
                </a:lnTo>
                <a:lnTo>
                  <a:pt x="13285" y="18521"/>
                </a:lnTo>
                <a:lnTo>
                  <a:pt x="13106" y="18756"/>
                </a:lnTo>
                <a:lnTo>
                  <a:pt x="12874" y="18978"/>
                </a:lnTo>
                <a:lnTo>
                  <a:pt x="12427" y="19356"/>
                </a:lnTo>
                <a:lnTo>
                  <a:pt x="12123" y="19682"/>
                </a:lnTo>
                <a:lnTo>
                  <a:pt x="12015" y="19800"/>
                </a:lnTo>
                <a:lnTo>
                  <a:pt x="11908" y="19956"/>
                </a:lnTo>
                <a:lnTo>
                  <a:pt x="11872" y="20073"/>
                </a:lnTo>
                <a:lnTo>
                  <a:pt x="11872" y="20204"/>
                </a:lnTo>
                <a:lnTo>
                  <a:pt x="11872" y="20334"/>
                </a:lnTo>
                <a:lnTo>
                  <a:pt x="11944" y="20426"/>
                </a:lnTo>
                <a:lnTo>
                  <a:pt x="12051" y="20530"/>
                </a:lnTo>
                <a:lnTo>
                  <a:pt x="12176" y="20634"/>
                </a:lnTo>
                <a:lnTo>
                  <a:pt x="12319" y="20726"/>
                </a:lnTo>
                <a:lnTo>
                  <a:pt x="12534" y="20830"/>
                </a:lnTo>
                <a:lnTo>
                  <a:pt x="12766" y="20934"/>
                </a:lnTo>
                <a:lnTo>
                  <a:pt x="13070" y="21026"/>
                </a:lnTo>
                <a:lnTo>
                  <a:pt x="13428" y="21130"/>
                </a:lnTo>
                <a:lnTo>
                  <a:pt x="13875" y="21234"/>
                </a:lnTo>
                <a:lnTo>
                  <a:pt x="14322" y="21326"/>
                </a:lnTo>
                <a:lnTo>
                  <a:pt x="14787" y="21404"/>
                </a:lnTo>
                <a:lnTo>
                  <a:pt x="15305" y="21482"/>
                </a:lnTo>
                <a:lnTo>
                  <a:pt x="15824" y="21534"/>
                </a:lnTo>
                <a:lnTo>
                  <a:pt x="16378" y="21586"/>
                </a:lnTo>
                <a:lnTo>
                  <a:pt x="16897" y="21613"/>
                </a:lnTo>
                <a:lnTo>
                  <a:pt x="17433" y="21613"/>
                </a:lnTo>
                <a:lnTo>
                  <a:pt x="17988" y="21613"/>
                </a:lnTo>
                <a:lnTo>
                  <a:pt x="18506" y="21586"/>
                </a:lnTo>
                <a:lnTo>
                  <a:pt x="18989" y="21508"/>
                </a:lnTo>
                <a:lnTo>
                  <a:pt x="19436" y="21430"/>
                </a:lnTo>
                <a:lnTo>
                  <a:pt x="19883" y="21326"/>
                </a:lnTo>
                <a:lnTo>
                  <a:pt x="20258" y="21208"/>
                </a:lnTo>
                <a:lnTo>
                  <a:pt x="20598" y="21026"/>
                </a:lnTo>
                <a:lnTo>
                  <a:pt x="20527" y="20726"/>
                </a:lnTo>
                <a:lnTo>
                  <a:pt x="20455" y="20426"/>
                </a:lnTo>
                <a:lnTo>
                  <a:pt x="20401" y="20100"/>
                </a:lnTo>
                <a:lnTo>
                  <a:pt x="20401" y="19747"/>
                </a:lnTo>
                <a:lnTo>
                  <a:pt x="20366" y="19030"/>
                </a:lnTo>
                <a:lnTo>
                  <a:pt x="20401" y="18300"/>
                </a:lnTo>
                <a:lnTo>
                  <a:pt x="20455" y="17595"/>
                </a:lnTo>
                <a:lnTo>
                  <a:pt x="20527" y="16969"/>
                </a:lnTo>
                <a:lnTo>
                  <a:pt x="20598" y="16447"/>
                </a:lnTo>
                <a:lnTo>
                  <a:pt x="20598" y="16017"/>
                </a:lnTo>
                <a:lnTo>
                  <a:pt x="20598" y="15873"/>
                </a:lnTo>
                <a:lnTo>
                  <a:pt x="20491" y="15717"/>
                </a:lnTo>
                <a:lnTo>
                  <a:pt x="20401" y="15573"/>
                </a:lnTo>
                <a:lnTo>
                  <a:pt x="20223" y="15417"/>
                </a:lnTo>
                <a:lnTo>
                  <a:pt x="20044" y="15300"/>
                </a:lnTo>
                <a:lnTo>
                  <a:pt x="19811" y="15195"/>
                </a:lnTo>
                <a:lnTo>
                  <a:pt x="19561" y="15091"/>
                </a:lnTo>
                <a:lnTo>
                  <a:pt x="19329" y="15026"/>
                </a:lnTo>
                <a:lnTo>
                  <a:pt x="19060" y="14973"/>
                </a:lnTo>
                <a:lnTo>
                  <a:pt x="18774" y="14921"/>
                </a:lnTo>
                <a:lnTo>
                  <a:pt x="18542" y="14921"/>
                </a:lnTo>
                <a:lnTo>
                  <a:pt x="18256" y="14921"/>
                </a:lnTo>
                <a:lnTo>
                  <a:pt x="18023" y="14973"/>
                </a:lnTo>
                <a:lnTo>
                  <a:pt x="17791" y="15052"/>
                </a:lnTo>
                <a:lnTo>
                  <a:pt x="17576" y="15143"/>
                </a:lnTo>
                <a:lnTo>
                  <a:pt x="17398" y="15273"/>
                </a:lnTo>
                <a:lnTo>
                  <a:pt x="17201" y="15391"/>
                </a:lnTo>
                <a:lnTo>
                  <a:pt x="16950" y="15521"/>
                </a:lnTo>
                <a:lnTo>
                  <a:pt x="16682" y="15600"/>
                </a:lnTo>
                <a:lnTo>
                  <a:pt x="16378" y="15652"/>
                </a:lnTo>
                <a:lnTo>
                  <a:pt x="16039" y="15678"/>
                </a:lnTo>
                <a:lnTo>
                  <a:pt x="15681" y="15652"/>
                </a:lnTo>
                <a:lnTo>
                  <a:pt x="15305" y="15626"/>
                </a:lnTo>
                <a:lnTo>
                  <a:pt x="14966" y="15547"/>
                </a:lnTo>
                <a:lnTo>
                  <a:pt x="14626" y="15443"/>
                </a:lnTo>
                <a:lnTo>
                  <a:pt x="14286" y="15300"/>
                </a:lnTo>
                <a:lnTo>
                  <a:pt x="13964" y="15143"/>
                </a:lnTo>
                <a:lnTo>
                  <a:pt x="13696" y="14947"/>
                </a:lnTo>
                <a:lnTo>
                  <a:pt x="13589" y="14817"/>
                </a:lnTo>
                <a:lnTo>
                  <a:pt x="13482" y="14700"/>
                </a:lnTo>
                <a:lnTo>
                  <a:pt x="13392" y="14569"/>
                </a:lnTo>
                <a:lnTo>
                  <a:pt x="13321" y="14426"/>
                </a:lnTo>
                <a:lnTo>
                  <a:pt x="13249" y="14269"/>
                </a:lnTo>
                <a:lnTo>
                  <a:pt x="13213" y="14126"/>
                </a:lnTo>
                <a:lnTo>
                  <a:pt x="13178" y="13943"/>
                </a:lnTo>
                <a:lnTo>
                  <a:pt x="13178" y="13773"/>
                </a:lnTo>
                <a:lnTo>
                  <a:pt x="13178" y="13565"/>
                </a:lnTo>
                <a:lnTo>
                  <a:pt x="13213" y="13369"/>
                </a:lnTo>
                <a:lnTo>
                  <a:pt x="13249" y="13173"/>
                </a:lnTo>
                <a:lnTo>
                  <a:pt x="13321" y="12991"/>
                </a:lnTo>
                <a:lnTo>
                  <a:pt x="13392" y="12847"/>
                </a:lnTo>
                <a:lnTo>
                  <a:pt x="13482" y="12691"/>
                </a:lnTo>
                <a:lnTo>
                  <a:pt x="13589" y="12547"/>
                </a:lnTo>
                <a:lnTo>
                  <a:pt x="13732" y="12417"/>
                </a:lnTo>
                <a:lnTo>
                  <a:pt x="14000" y="12195"/>
                </a:lnTo>
                <a:lnTo>
                  <a:pt x="14340" y="11986"/>
                </a:lnTo>
                <a:lnTo>
                  <a:pt x="14698" y="11843"/>
                </a:lnTo>
                <a:lnTo>
                  <a:pt x="15073" y="11739"/>
                </a:lnTo>
                <a:lnTo>
                  <a:pt x="15449" y="11660"/>
                </a:lnTo>
                <a:lnTo>
                  <a:pt x="15824" y="11621"/>
                </a:lnTo>
                <a:lnTo>
                  <a:pt x="16200" y="11621"/>
                </a:lnTo>
                <a:lnTo>
                  <a:pt x="16575" y="11660"/>
                </a:lnTo>
                <a:lnTo>
                  <a:pt x="16933" y="11713"/>
                </a:lnTo>
                <a:lnTo>
                  <a:pt x="17272" y="11817"/>
                </a:lnTo>
                <a:lnTo>
                  <a:pt x="17541" y="11947"/>
                </a:lnTo>
                <a:lnTo>
                  <a:pt x="17791" y="12091"/>
                </a:lnTo>
                <a:lnTo>
                  <a:pt x="17916" y="12195"/>
                </a:lnTo>
                <a:lnTo>
                  <a:pt x="18095" y="12286"/>
                </a:lnTo>
                <a:lnTo>
                  <a:pt x="18292" y="12391"/>
                </a:lnTo>
                <a:lnTo>
                  <a:pt x="18470" y="12443"/>
                </a:lnTo>
                <a:lnTo>
                  <a:pt x="18703" y="12521"/>
                </a:lnTo>
                <a:lnTo>
                  <a:pt x="18917" y="12547"/>
                </a:lnTo>
                <a:lnTo>
                  <a:pt x="19150" y="12573"/>
                </a:lnTo>
                <a:lnTo>
                  <a:pt x="19400" y="12586"/>
                </a:lnTo>
                <a:lnTo>
                  <a:pt x="19633" y="12586"/>
                </a:lnTo>
                <a:lnTo>
                  <a:pt x="19883" y="12573"/>
                </a:lnTo>
                <a:lnTo>
                  <a:pt x="20115" y="12521"/>
                </a:lnTo>
                <a:lnTo>
                  <a:pt x="20366" y="12469"/>
                </a:lnTo>
                <a:lnTo>
                  <a:pt x="20598" y="12417"/>
                </a:lnTo>
                <a:lnTo>
                  <a:pt x="20849" y="12313"/>
                </a:lnTo>
                <a:lnTo>
                  <a:pt x="21045" y="12221"/>
                </a:lnTo>
                <a:lnTo>
                  <a:pt x="21296" y="12091"/>
                </a:lnTo>
                <a:lnTo>
                  <a:pt x="21349" y="12013"/>
                </a:lnTo>
                <a:lnTo>
                  <a:pt x="21456" y="11947"/>
                </a:lnTo>
                <a:lnTo>
                  <a:pt x="21528" y="11843"/>
                </a:lnTo>
                <a:lnTo>
                  <a:pt x="21564" y="11713"/>
                </a:lnTo>
                <a:lnTo>
                  <a:pt x="21671" y="11465"/>
                </a:lnTo>
                <a:lnTo>
                  <a:pt x="21707" y="11165"/>
                </a:lnTo>
                <a:lnTo>
                  <a:pt x="21707" y="10813"/>
                </a:lnTo>
                <a:lnTo>
                  <a:pt x="21707" y="10460"/>
                </a:lnTo>
                <a:lnTo>
                  <a:pt x="21635" y="10082"/>
                </a:lnTo>
                <a:lnTo>
                  <a:pt x="21564" y="9717"/>
                </a:lnTo>
                <a:lnTo>
                  <a:pt x="21349" y="8908"/>
                </a:lnTo>
                <a:lnTo>
                  <a:pt x="21117" y="8191"/>
                </a:lnTo>
                <a:lnTo>
                  <a:pt x="20849" y="7539"/>
                </a:lnTo>
                <a:lnTo>
                  <a:pt x="20598" y="7030"/>
                </a:lnTo>
                <a:lnTo>
                  <a:pt x="20044" y="7108"/>
                </a:lnTo>
                <a:lnTo>
                  <a:pt x="19472" y="7160"/>
                </a:lnTo>
                <a:lnTo>
                  <a:pt x="18882" y="7213"/>
                </a:lnTo>
                <a:lnTo>
                  <a:pt x="18256" y="7213"/>
                </a:lnTo>
                <a:lnTo>
                  <a:pt x="17684" y="7213"/>
                </a:lnTo>
                <a:lnTo>
                  <a:pt x="17094" y="7186"/>
                </a:lnTo>
                <a:lnTo>
                  <a:pt x="16503" y="7160"/>
                </a:lnTo>
                <a:lnTo>
                  <a:pt x="16003" y="7108"/>
                </a:lnTo>
                <a:lnTo>
                  <a:pt x="15001" y="7004"/>
                </a:lnTo>
                <a:lnTo>
                  <a:pt x="14215" y="6913"/>
                </a:lnTo>
                <a:lnTo>
                  <a:pt x="13696" y="6834"/>
                </a:lnTo>
                <a:lnTo>
                  <a:pt x="13517" y="6808"/>
                </a:lnTo>
                <a:lnTo>
                  <a:pt x="13070" y="6652"/>
                </a:lnTo>
                <a:lnTo>
                  <a:pt x="12695" y="6482"/>
                </a:lnTo>
                <a:lnTo>
                  <a:pt x="12355" y="6313"/>
                </a:lnTo>
                <a:lnTo>
                  <a:pt x="12123" y="6104"/>
                </a:lnTo>
                <a:lnTo>
                  <a:pt x="11908" y="5882"/>
                </a:lnTo>
                <a:lnTo>
                  <a:pt x="11765" y="5660"/>
                </a:lnTo>
                <a:lnTo>
                  <a:pt x="11676" y="5426"/>
                </a:lnTo>
                <a:lnTo>
                  <a:pt x="11604" y="5204"/>
                </a:lnTo>
                <a:lnTo>
                  <a:pt x="11604" y="4956"/>
                </a:lnTo>
                <a:lnTo>
                  <a:pt x="11640" y="4734"/>
                </a:lnTo>
                <a:lnTo>
                  <a:pt x="11711" y="4500"/>
                </a:lnTo>
                <a:lnTo>
                  <a:pt x="11801" y="4304"/>
                </a:lnTo>
                <a:lnTo>
                  <a:pt x="11908" y="4108"/>
                </a:lnTo>
                <a:lnTo>
                  <a:pt x="12087" y="3926"/>
                </a:lnTo>
                <a:lnTo>
                  <a:pt x="12284" y="3756"/>
                </a:lnTo>
                <a:lnTo>
                  <a:pt x="12498" y="3626"/>
                </a:lnTo>
                <a:lnTo>
                  <a:pt x="12695" y="3482"/>
                </a:lnTo>
                <a:lnTo>
                  <a:pt x="12874" y="3273"/>
                </a:lnTo>
                <a:lnTo>
                  <a:pt x="13035" y="3052"/>
                </a:lnTo>
                <a:lnTo>
                  <a:pt x="13178" y="2778"/>
                </a:lnTo>
                <a:lnTo>
                  <a:pt x="13285" y="2504"/>
                </a:lnTo>
                <a:lnTo>
                  <a:pt x="13321" y="2204"/>
                </a:lnTo>
                <a:lnTo>
                  <a:pt x="13356" y="1904"/>
                </a:lnTo>
                <a:lnTo>
                  <a:pt x="13285" y="1604"/>
                </a:lnTo>
                <a:lnTo>
                  <a:pt x="13178" y="1304"/>
                </a:lnTo>
                <a:lnTo>
                  <a:pt x="13035" y="1017"/>
                </a:lnTo>
                <a:lnTo>
                  <a:pt x="12945" y="900"/>
                </a:lnTo>
                <a:lnTo>
                  <a:pt x="12802" y="769"/>
                </a:lnTo>
                <a:lnTo>
                  <a:pt x="12659" y="652"/>
                </a:lnTo>
                <a:lnTo>
                  <a:pt x="12498" y="547"/>
                </a:lnTo>
                <a:lnTo>
                  <a:pt x="12319" y="443"/>
                </a:lnTo>
                <a:lnTo>
                  <a:pt x="12123" y="352"/>
                </a:lnTo>
                <a:lnTo>
                  <a:pt x="11872" y="273"/>
                </a:lnTo>
                <a:lnTo>
                  <a:pt x="11640" y="221"/>
                </a:lnTo>
                <a:lnTo>
                  <a:pt x="11354" y="143"/>
                </a:lnTo>
                <a:lnTo>
                  <a:pt x="11086" y="117"/>
                </a:lnTo>
                <a:lnTo>
                  <a:pt x="10782" y="91"/>
                </a:lnTo>
                <a:lnTo>
                  <a:pt x="10424" y="91"/>
                </a:lnTo>
                <a:lnTo>
                  <a:pt x="10120" y="91"/>
                </a:lnTo>
                <a:lnTo>
                  <a:pt x="9816" y="117"/>
                </a:lnTo>
                <a:lnTo>
                  <a:pt x="9548" y="143"/>
                </a:lnTo>
                <a:lnTo>
                  <a:pt x="9298" y="195"/>
                </a:lnTo>
                <a:lnTo>
                  <a:pt x="9065" y="247"/>
                </a:lnTo>
                <a:lnTo>
                  <a:pt x="8815" y="300"/>
                </a:lnTo>
                <a:lnTo>
                  <a:pt x="8618" y="378"/>
                </a:lnTo>
                <a:lnTo>
                  <a:pt x="8403" y="469"/>
                </a:lnTo>
                <a:lnTo>
                  <a:pt x="8243" y="547"/>
                </a:lnTo>
                <a:lnTo>
                  <a:pt x="8064" y="652"/>
                </a:lnTo>
                <a:lnTo>
                  <a:pt x="7921" y="743"/>
                </a:lnTo>
                <a:lnTo>
                  <a:pt x="7796" y="873"/>
                </a:lnTo>
                <a:lnTo>
                  <a:pt x="7581" y="1095"/>
                </a:lnTo>
                <a:lnTo>
                  <a:pt x="7402" y="1369"/>
                </a:lnTo>
                <a:lnTo>
                  <a:pt x="7313" y="1630"/>
                </a:lnTo>
                <a:lnTo>
                  <a:pt x="7277" y="1930"/>
                </a:lnTo>
                <a:lnTo>
                  <a:pt x="7277" y="2204"/>
                </a:lnTo>
                <a:lnTo>
                  <a:pt x="7313" y="2478"/>
                </a:lnTo>
                <a:lnTo>
                  <a:pt x="7402" y="2752"/>
                </a:lnTo>
                <a:lnTo>
                  <a:pt x="7581" y="3000"/>
                </a:lnTo>
                <a:lnTo>
                  <a:pt x="7796" y="3221"/>
                </a:lnTo>
                <a:lnTo>
                  <a:pt x="8028" y="3456"/>
                </a:lnTo>
                <a:lnTo>
                  <a:pt x="8260" y="3652"/>
                </a:lnTo>
                <a:lnTo>
                  <a:pt x="8475" y="3873"/>
                </a:lnTo>
                <a:lnTo>
                  <a:pt x="8654" y="4108"/>
                </a:lnTo>
                <a:lnTo>
                  <a:pt x="8743" y="4330"/>
                </a:lnTo>
                <a:lnTo>
                  <a:pt x="8815" y="4578"/>
                </a:lnTo>
                <a:lnTo>
                  <a:pt x="8815" y="4826"/>
                </a:lnTo>
                <a:lnTo>
                  <a:pt x="8779" y="5073"/>
                </a:lnTo>
                <a:lnTo>
                  <a:pt x="8690" y="5308"/>
                </a:lnTo>
                <a:lnTo>
                  <a:pt x="8547" y="5556"/>
                </a:lnTo>
                <a:lnTo>
                  <a:pt x="8332" y="5778"/>
                </a:lnTo>
                <a:lnTo>
                  <a:pt x="8100" y="5986"/>
                </a:lnTo>
                <a:lnTo>
                  <a:pt x="7796" y="6208"/>
                </a:lnTo>
                <a:lnTo>
                  <a:pt x="7438" y="6378"/>
                </a:lnTo>
                <a:lnTo>
                  <a:pt x="7027" y="6534"/>
                </a:lnTo>
                <a:lnTo>
                  <a:pt x="6544" y="6678"/>
                </a:lnTo>
                <a:lnTo>
                  <a:pt x="6043" y="6808"/>
                </a:lnTo>
                <a:lnTo>
                  <a:pt x="5632" y="6808"/>
                </a:lnTo>
                <a:lnTo>
                  <a:pt x="5078" y="6808"/>
                </a:lnTo>
                <a:lnTo>
                  <a:pt x="4488" y="6808"/>
                </a:lnTo>
                <a:lnTo>
                  <a:pt x="3808" y="6808"/>
                </a:lnTo>
                <a:lnTo>
                  <a:pt x="3075" y="6808"/>
                </a:lnTo>
                <a:lnTo>
                  <a:pt x="2288" y="6808"/>
                </a:lnTo>
                <a:lnTo>
                  <a:pt x="1466" y="6808"/>
                </a:lnTo>
                <a:lnTo>
                  <a:pt x="607" y="6808"/>
                </a:lnTo>
                <a:lnTo>
                  <a:pt x="500" y="7239"/>
                </a:lnTo>
                <a:lnTo>
                  <a:pt x="375" y="7839"/>
                </a:lnTo>
                <a:lnTo>
                  <a:pt x="268" y="8491"/>
                </a:lnTo>
                <a:lnTo>
                  <a:pt x="160" y="9182"/>
                </a:lnTo>
                <a:lnTo>
                  <a:pt x="53" y="9860"/>
                </a:lnTo>
                <a:lnTo>
                  <a:pt x="17" y="10486"/>
                </a:lnTo>
                <a:lnTo>
                  <a:pt x="17" y="10969"/>
                </a:lnTo>
                <a:lnTo>
                  <a:pt x="17" y="11295"/>
                </a:lnTo>
                <a:lnTo>
                  <a:pt x="125" y="11465"/>
                </a:lnTo>
                <a:lnTo>
                  <a:pt x="232" y="11634"/>
                </a:lnTo>
                <a:lnTo>
                  <a:pt x="411" y="11765"/>
                </a:lnTo>
                <a:lnTo>
                  <a:pt x="607" y="11895"/>
                </a:lnTo>
                <a:lnTo>
                  <a:pt x="858" y="12013"/>
                </a:lnTo>
                <a:lnTo>
                  <a:pt x="1126" y="12091"/>
                </a:lnTo>
                <a:lnTo>
                  <a:pt x="1430" y="12169"/>
                </a:lnTo>
                <a:lnTo>
                  <a:pt x="1716" y="12221"/>
                </a:lnTo>
                <a:lnTo>
                  <a:pt x="2056" y="12247"/>
                </a:lnTo>
                <a:lnTo>
                  <a:pt x="2360" y="12260"/>
                </a:lnTo>
                <a:lnTo>
                  <a:pt x="2664" y="12247"/>
                </a:lnTo>
                <a:lnTo>
                  <a:pt x="2986" y="12221"/>
                </a:lnTo>
                <a:lnTo>
                  <a:pt x="3290" y="12169"/>
                </a:lnTo>
                <a:lnTo>
                  <a:pt x="3558" y="12065"/>
                </a:lnTo>
                <a:lnTo>
                  <a:pt x="3808" y="11960"/>
                </a:lnTo>
                <a:lnTo>
                  <a:pt x="4041" y="11843"/>
                </a:lnTo>
                <a:lnTo>
                  <a:pt x="4255" y="11686"/>
                </a:lnTo>
                <a:lnTo>
                  <a:pt x="4523" y="11595"/>
                </a:lnTo>
                <a:lnTo>
                  <a:pt x="4792" y="11517"/>
                </a:lnTo>
                <a:lnTo>
                  <a:pt x="5113" y="11491"/>
                </a:lnTo>
                <a:lnTo>
                  <a:pt x="5453" y="11465"/>
                </a:lnTo>
                <a:lnTo>
                  <a:pt x="5757" y="11491"/>
                </a:lnTo>
                <a:lnTo>
                  <a:pt x="6097" y="11543"/>
                </a:lnTo>
                <a:lnTo>
                  <a:pt x="6454" y="11634"/>
                </a:lnTo>
                <a:lnTo>
                  <a:pt x="6758" y="11765"/>
                </a:lnTo>
                <a:lnTo>
                  <a:pt x="7062" y="11921"/>
                </a:lnTo>
                <a:lnTo>
                  <a:pt x="7313" y="12091"/>
                </a:lnTo>
                <a:lnTo>
                  <a:pt x="7545" y="12313"/>
                </a:lnTo>
                <a:lnTo>
                  <a:pt x="7760" y="12573"/>
                </a:lnTo>
                <a:lnTo>
                  <a:pt x="7885" y="12847"/>
                </a:lnTo>
                <a:lnTo>
                  <a:pt x="7992" y="13173"/>
                </a:lnTo>
                <a:lnTo>
                  <a:pt x="8028" y="13500"/>
                </a:lnTo>
                <a:lnTo>
                  <a:pt x="7992" y="13747"/>
                </a:lnTo>
                <a:lnTo>
                  <a:pt x="7885" y="13969"/>
                </a:lnTo>
                <a:lnTo>
                  <a:pt x="7760" y="14191"/>
                </a:lnTo>
                <a:lnTo>
                  <a:pt x="7545" y="14373"/>
                </a:lnTo>
                <a:lnTo>
                  <a:pt x="7313" y="14543"/>
                </a:lnTo>
                <a:lnTo>
                  <a:pt x="7062" y="14700"/>
                </a:lnTo>
                <a:lnTo>
                  <a:pt x="6758" y="14817"/>
                </a:lnTo>
                <a:lnTo>
                  <a:pt x="6454" y="14921"/>
                </a:lnTo>
                <a:lnTo>
                  <a:pt x="6097" y="15000"/>
                </a:lnTo>
                <a:lnTo>
                  <a:pt x="5757" y="15052"/>
                </a:lnTo>
                <a:lnTo>
                  <a:pt x="5453" y="15052"/>
                </a:lnTo>
                <a:lnTo>
                  <a:pt x="5113" y="15026"/>
                </a:lnTo>
                <a:lnTo>
                  <a:pt x="4792" y="14973"/>
                </a:lnTo>
                <a:lnTo>
                  <a:pt x="4523" y="14869"/>
                </a:lnTo>
                <a:lnTo>
                  <a:pt x="4255" y="14752"/>
                </a:lnTo>
                <a:lnTo>
                  <a:pt x="4041" y="14569"/>
                </a:lnTo>
                <a:lnTo>
                  <a:pt x="3844" y="14400"/>
                </a:lnTo>
                <a:lnTo>
                  <a:pt x="3594" y="14269"/>
                </a:lnTo>
                <a:lnTo>
                  <a:pt x="3361" y="14165"/>
                </a:lnTo>
                <a:lnTo>
                  <a:pt x="3111" y="14100"/>
                </a:lnTo>
                <a:lnTo>
                  <a:pt x="2843" y="14073"/>
                </a:lnTo>
                <a:lnTo>
                  <a:pt x="2574" y="14073"/>
                </a:lnTo>
                <a:lnTo>
                  <a:pt x="2288" y="14100"/>
                </a:lnTo>
                <a:lnTo>
                  <a:pt x="2020" y="14139"/>
                </a:lnTo>
                <a:lnTo>
                  <a:pt x="1734" y="14243"/>
                </a:lnTo>
                <a:lnTo>
                  <a:pt x="1466" y="14347"/>
                </a:lnTo>
                <a:lnTo>
                  <a:pt x="1233" y="14465"/>
                </a:lnTo>
                <a:lnTo>
                  <a:pt x="983" y="14621"/>
                </a:lnTo>
                <a:lnTo>
                  <a:pt x="786" y="14765"/>
                </a:lnTo>
                <a:lnTo>
                  <a:pt x="572" y="14947"/>
                </a:lnTo>
                <a:lnTo>
                  <a:pt x="411" y="15143"/>
                </a:lnTo>
                <a:lnTo>
                  <a:pt x="303" y="15378"/>
                </a:lnTo>
                <a:lnTo>
                  <a:pt x="196" y="15600"/>
                </a:lnTo>
                <a:lnTo>
                  <a:pt x="160" y="15873"/>
                </a:lnTo>
                <a:lnTo>
                  <a:pt x="196" y="16200"/>
                </a:lnTo>
                <a:lnTo>
                  <a:pt x="232" y="16526"/>
                </a:lnTo>
                <a:lnTo>
                  <a:pt x="411" y="17295"/>
                </a:lnTo>
                <a:lnTo>
                  <a:pt x="607" y="18104"/>
                </a:lnTo>
                <a:lnTo>
                  <a:pt x="715" y="18508"/>
                </a:lnTo>
                <a:lnTo>
                  <a:pt x="822" y="18926"/>
                </a:lnTo>
                <a:lnTo>
                  <a:pt x="876" y="19330"/>
                </a:lnTo>
                <a:lnTo>
                  <a:pt x="911" y="19734"/>
                </a:lnTo>
                <a:lnTo>
                  <a:pt x="911" y="20073"/>
                </a:lnTo>
                <a:lnTo>
                  <a:pt x="876" y="20426"/>
                </a:lnTo>
                <a:lnTo>
                  <a:pt x="858" y="20608"/>
                </a:lnTo>
                <a:lnTo>
                  <a:pt x="786" y="20752"/>
                </a:lnTo>
                <a:lnTo>
                  <a:pt x="715" y="20908"/>
                </a:lnTo>
                <a:lnTo>
                  <a:pt x="607" y="21026"/>
                </a:lnTo>
                <a:lnTo>
                  <a:pt x="1394" y="20934"/>
                </a:lnTo>
                <a:lnTo>
                  <a:pt x="2217" y="20804"/>
                </a:lnTo>
                <a:lnTo>
                  <a:pt x="3039" y="20726"/>
                </a:lnTo>
                <a:lnTo>
                  <a:pt x="3844" y="20660"/>
                </a:lnTo>
                <a:lnTo>
                  <a:pt x="4595" y="20634"/>
                </a:lnTo>
                <a:lnTo>
                  <a:pt x="5310" y="20634"/>
                </a:lnTo>
                <a:lnTo>
                  <a:pt x="5650" y="20660"/>
                </a:lnTo>
                <a:lnTo>
                  <a:pt x="6007" y="20700"/>
                </a:lnTo>
                <a:lnTo>
                  <a:pt x="6276" y="20752"/>
                </a:lnTo>
                <a:lnTo>
                  <a:pt x="6580" y="20830"/>
                </a:lnTo>
                <a:close/>
              </a:path>
            </a:pathLst>
          </a:custGeom>
          <a:solidFill>
            <a:schemeClr val="bg1"/>
          </a:solidFill>
          <a:ln w="9525">
            <a:miter lim="800000"/>
            <a:headEnd/>
            <a:tailEnd/>
          </a:ln>
          <a:effectLst/>
          <a:scene3d>
            <a:camera prst="legacyPerspectiveFront">
              <a:rot lat="0" lon="300000" rev="0"/>
            </a:camera>
            <a:lightRig rig="legacyFlat4" dir="b"/>
          </a:scene3d>
          <a:sp3d extrusionH="227000" prstMaterial="legacyMatte">
            <a:bevelT w="13500" h="13500" prst="angle"/>
            <a:bevelB w="13500" h="13500" prst="angle"/>
            <a:extrusionClr>
              <a:schemeClr val="bg1"/>
            </a:extrusionClr>
            <a:contourClr>
              <a:schemeClr val="bg1"/>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flatTx/>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700" dirty="0">
              <a:latin typeface="+mj-lt"/>
            </a:endParaRPr>
          </a:p>
          <a:p>
            <a:pPr algn="ctr"/>
            <a:r>
              <a:rPr lang="en-US" sz="1700" dirty="0" err="1">
                <a:latin typeface="+mj-lt"/>
              </a:rPr>
              <a:t>Coöpe-ratie</a:t>
            </a:r>
            <a:endParaRPr lang="nl-NL" sz="1700" dirty="0">
              <a:latin typeface="+mj-lt"/>
            </a:endParaRPr>
          </a:p>
        </p:txBody>
      </p:sp>
      <p:grpSp>
        <p:nvGrpSpPr>
          <p:cNvPr id="15" name="Group 20"/>
          <p:cNvGrpSpPr>
            <a:grpSpLocks/>
          </p:cNvGrpSpPr>
          <p:nvPr/>
        </p:nvGrpSpPr>
        <p:grpSpPr bwMode="auto">
          <a:xfrm>
            <a:off x="4343979" y="2828291"/>
            <a:ext cx="5629275" cy="1944688"/>
            <a:chOff x="1350" y="1895"/>
            <a:chExt cx="3546" cy="1225"/>
          </a:xfrm>
        </p:grpSpPr>
        <p:sp>
          <p:nvSpPr>
            <p:cNvPr id="16" name="Oval 17"/>
            <p:cNvSpPr>
              <a:spLocks noChangeArrowheads="1"/>
            </p:cNvSpPr>
            <p:nvPr/>
          </p:nvSpPr>
          <p:spPr bwMode="auto">
            <a:xfrm rot="883304">
              <a:off x="2688" y="2208"/>
              <a:ext cx="2208" cy="912"/>
            </a:xfrm>
            <a:prstGeom prst="ellipse">
              <a:avLst/>
            </a:prstGeom>
            <a:noFill/>
            <a:ln w="28575">
              <a:solidFill>
                <a:srgbClr val="FF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nl-NL"/>
            </a:p>
          </p:txBody>
        </p:sp>
        <p:sp>
          <p:nvSpPr>
            <p:cNvPr id="17" name="Freeform 18"/>
            <p:cNvSpPr>
              <a:spLocks/>
            </p:cNvSpPr>
            <p:nvPr/>
          </p:nvSpPr>
          <p:spPr bwMode="auto">
            <a:xfrm>
              <a:off x="1350" y="1895"/>
              <a:ext cx="1664" cy="305"/>
            </a:xfrm>
            <a:custGeom>
              <a:avLst/>
              <a:gdLst>
                <a:gd name="T0" fmla="*/ 0 w 816"/>
                <a:gd name="T1" fmla="*/ 0 h 624"/>
                <a:gd name="T2" fmla="*/ 551 w 816"/>
                <a:gd name="T3" fmla="*/ 178 h 624"/>
                <a:gd name="T4" fmla="*/ 816 w 816"/>
                <a:gd name="T5" fmla="*/ 624 h 624"/>
                <a:gd name="T6" fmla="*/ 0 60000 65536"/>
                <a:gd name="T7" fmla="*/ 0 60000 65536"/>
                <a:gd name="T8" fmla="*/ 0 60000 65536"/>
              </a:gdLst>
              <a:ahLst/>
              <a:cxnLst>
                <a:cxn ang="T6">
                  <a:pos x="T0" y="T1"/>
                </a:cxn>
                <a:cxn ang="T7">
                  <a:pos x="T2" y="T3"/>
                </a:cxn>
                <a:cxn ang="T8">
                  <a:pos x="T4" y="T5"/>
                </a:cxn>
              </a:cxnLst>
              <a:rect l="0" t="0" r="r" b="b"/>
              <a:pathLst>
                <a:path w="816" h="624">
                  <a:moveTo>
                    <a:pt x="0" y="0"/>
                  </a:moveTo>
                  <a:cubicBezTo>
                    <a:pt x="92" y="30"/>
                    <a:pt x="347" y="3"/>
                    <a:pt x="551" y="178"/>
                  </a:cubicBezTo>
                  <a:cubicBezTo>
                    <a:pt x="755" y="353"/>
                    <a:pt x="761" y="531"/>
                    <a:pt x="816" y="624"/>
                  </a:cubicBezTo>
                </a:path>
              </a:pathLst>
            </a:custGeom>
            <a:noFill/>
            <a:ln w="28575" cap="flat" cmpd="sng">
              <a:solidFill>
                <a:srgbClr val="FF0000"/>
              </a:solidFill>
              <a:prstDash val="solid"/>
              <a:round/>
              <a:headEnd type="non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nl-NL"/>
            </a:p>
          </p:txBody>
        </p:sp>
      </p:grpSp>
      <p:sp>
        <p:nvSpPr>
          <p:cNvPr id="18" name="Oval 15"/>
          <p:cNvSpPr>
            <a:spLocks noChangeArrowheads="1"/>
          </p:cNvSpPr>
          <p:nvPr/>
        </p:nvSpPr>
        <p:spPr bwMode="auto">
          <a:xfrm rot="915729">
            <a:off x="6112507" y="4446007"/>
            <a:ext cx="3352800" cy="1752600"/>
          </a:xfrm>
          <a:prstGeom prst="ellipse">
            <a:avLst/>
          </a:prstGeom>
          <a:noFill/>
          <a:ln w="28575">
            <a:solidFill>
              <a:srgbClr val="FF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nl-NL"/>
          </a:p>
        </p:txBody>
      </p:sp>
      <p:sp>
        <p:nvSpPr>
          <p:cNvPr id="19" name="Freeform 16"/>
          <p:cNvSpPr>
            <a:spLocks/>
          </p:cNvSpPr>
          <p:nvPr/>
        </p:nvSpPr>
        <p:spPr bwMode="auto">
          <a:xfrm>
            <a:off x="3385816" y="3516949"/>
            <a:ext cx="2805917" cy="1752600"/>
          </a:xfrm>
          <a:custGeom>
            <a:avLst/>
            <a:gdLst>
              <a:gd name="T0" fmla="*/ 0 w 816"/>
              <a:gd name="T1" fmla="*/ 0 h 1104"/>
              <a:gd name="T2" fmla="*/ 248 w 816"/>
              <a:gd name="T3" fmla="*/ 669 h 1104"/>
              <a:gd name="T4" fmla="*/ 816 w 816"/>
              <a:gd name="T5" fmla="*/ 1104 h 1104"/>
              <a:gd name="T6" fmla="*/ 0 60000 65536"/>
              <a:gd name="T7" fmla="*/ 0 60000 65536"/>
              <a:gd name="T8" fmla="*/ 0 60000 65536"/>
            </a:gdLst>
            <a:ahLst/>
            <a:cxnLst>
              <a:cxn ang="T6">
                <a:pos x="T0" y="T1"/>
              </a:cxn>
              <a:cxn ang="T7">
                <a:pos x="T2" y="T3"/>
              </a:cxn>
              <a:cxn ang="T8">
                <a:pos x="T4" y="T5"/>
              </a:cxn>
            </a:cxnLst>
            <a:rect l="0" t="0" r="r" b="b"/>
            <a:pathLst>
              <a:path w="816" h="1104">
                <a:moveTo>
                  <a:pt x="0" y="0"/>
                </a:moveTo>
                <a:cubicBezTo>
                  <a:pt x="41" y="111"/>
                  <a:pt x="56" y="386"/>
                  <a:pt x="248" y="669"/>
                </a:cubicBezTo>
                <a:cubicBezTo>
                  <a:pt x="440" y="952"/>
                  <a:pt x="698" y="1013"/>
                  <a:pt x="816" y="1104"/>
                </a:cubicBezTo>
              </a:path>
            </a:pathLst>
          </a:custGeom>
          <a:noFill/>
          <a:ln w="28575" cap="flat" cmpd="sng">
            <a:solidFill>
              <a:srgbClr val="FF0000"/>
            </a:solidFill>
            <a:prstDash val="solid"/>
            <a:round/>
            <a:headEnd type="non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nl-NL"/>
          </a:p>
        </p:txBody>
      </p:sp>
    </p:spTree>
    <p:extLst>
      <p:ext uri="{BB962C8B-B14F-4D97-AF65-F5344CB8AC3E}">
        <p14:creationId xmlns:p14="http://schemas.microsoft.com/office/powerpoint/2010/main" val="3204563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Eenmanszaak</a:t>
            </a:r>
            <a:endParaRPr lang="nl-NL" dirty="0"/>
          </a:p>
        </p:txBody>
      </p:sp>
      <p:sp>
        <p:nvSpPr>
          <p:cNvPr id="3" name="Tijdelijke aanduiding voor inhoud 2"/>
          <p:cNvSpPr>
            <a:spLocks noGrp="1"/>
          </p:cNvSpPr>
          <p:nvPr>
            <p:ph idx="1"/>
          </p:nvPr>
        </p:nvSpPr>
        <p:spPr/>
        <p:txBody>
          <a:bodyPr/>
          <a:lstStyle/>
          <a:p>
            <a:r>
              <a:rPr lang="nl-NL" dirty="0" smtClean="0"/>
              <a:t>De meeste ondernemers kiezen voor een eenmanszaak.</a:t>
            </a:r>
          </a:p>
          <a:p>
            <a:pPr lvl="1"/>
            <a:r>
              <a:rPr lang="nl-NL" dirty="0" smtClean="0"/>
              <a:t>Voordeel</a:t>
            </a:r>
          </a:p>
          <a:p>
            <a:pPr lvl="1"/>
            <a:r>
              <a:rPr lang="nl-NL" dirty="0" smtClean="0"/>
              <a:t>Nadeel</a:t>
            </a:r>
          </a:p>
          <a:p>
            <a:r>
              <a:rPr lang="nl-NL" dirty="0" smtClean="0"/>
              <a:t>Oprichting, enige dat je hoeft te doen is je bedrijf inschrijven in het Handelsregister van de KvK. Je kunt maximaal één eenmanszaak oprichten, deze kan wel verschillende handelsnamen, activiteiten en vestigingen hebben.</a:t>
            </a:r>
          </a:p>
          <a:p>
            <a:r>
              <a:rPr lang="nl-NL" dirty="0" smtClean="0"/>
              <a:t>Personeel</a:t>
            </a:r>
            <a:r>
              <a:rPr lang="en-US" dirty="0" smtClean="0"/>
              <a:t>.</a:t>
            </a:r>
          </a:p>
        </p:txBody>
      </p:sp>
    </p:spTree>
    <p:extLst>
      <p:ext uri="{BB962C8B-B14F-4D97-AF65-F5344CB8AC3E}">
        <p14:creationId xmlns:p14="http://schemas.microsoft.com/office/powerpoint/2010/main" val="66394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Eenmanszaak</a:t>
            </a:r>
            <a:endParaRPr lang="nl-NL" dirty="0"/>
          </a:p>
        </p:txBody>
      </p:sp>
      <p:sp>
        <p:nvSpPr>
          <p:cNvPr id="3" name="Tijdelijke aanduiding voor inhoud 2"/>
          <p:cNvSpPr>
            <a:spLocks noGrp="1"/>
          </p:cNvSpPr>
          <p:nvPr>
            <p:ph idx="1"/>
          </p:nvPr>
        </p:nvSpPr>
        <p:spPr/>
        <p:txBody>
          <a:bodyPr/>
          <a:lstStyle/>
          <a:p>
            <a:r>
              <a:rPr lang="nl-NL" dirty="0" smtClean="0"/>
              <a:t>Aansprakelijkheid</a:t>
            </a:r>
            <a:r>
              <a:rPr lang="en-US" dirty="0" smtClean="0"/>
              <a:t>: </a:t>
            </a:r>
          </a:p>
          <a:p>
            <a:pPr lvl="1"/>
            <a:r>
              <a:rPr lang="en-US" dirty="0" smtClean="0"/>
              <a:t>Je</a:t>
            </a:r>
            <a:r>
              <a:rPr lang="nl-NL" dirty="0" smtClean="0"/>
              <a:t> </a:t>
            </a:r>
            <a:r>
              <a:rPr lang="nl-NL" dirty="0"/>
              <a:t>bent aansprakelijk voor alle handelingen en financiën van </a:t>
            </a:r>
            <a:r>
              <a:rPr lang="nl-NL" dirty="0" smtClean="0"/>
              <a:t>je </a:t>
            </a:r>
            <a:r>
              <a:rPr lang="nl-NL" dirty="0"/>
              <a:t>eenmanszaak. </a:t>
            </a:r>
            <a:endParaRPr lang="nl-NL" dirty="0" smtClean="0"/>
          </a:p>
          <a:p>
            <a:pPr lvl="1"/>
            <a:r>
              <a:rPr lang="nl-NL" dirty="0" smtClean="0"/>
              <a:t>Er </a:t>
            </a:r>
            <a:r>
              <a:rPr lang="nl-NL" dirty="0"/>
              <a:t>is geen onderscheid tussen </a:t>
            </a:r>
            <a:r>
              <a:rPr lang="nl-NL" dirty="0" smtClean="0"/>
              <a:t>je </a:t>
            </a:r>
            <a:r>
              <a:rPr lang="nl-NL" dirty="0"/>
              <a:t>privé- en bedrijfsvermogen. Eventuele schuldeisers van </a:t>
            </a:r>
            <a:r>
              <a:rPr lang="nl-NL" dirty="0" smtClean="0"/>
              <a:t>je </a:t>
            </a:r>
            <a:r>
              <a:rPr lang="nl-NL" dirty="0"/>
              <a:t>bedrijf kunnen dus ook aanspraak maken op uw </a:t>
            </a:r>
            <a:r>
              <a:rPr lang="nl-NL" dirty="0" err="1"/>
              <a:t>privé-bezit</a:t>
            </a:r>
            <a:r>
              <a:rPr lang="nl-NL" dirty="0"/>
              <a:t>. </a:t>
            </a:r>
            <a:endParaRPr lang="nl-NL" dirty="0" smtClean="0"/>
          </a:p>
          <a:p>
            <a:pPr lvl="1"/>
            <a:r>
              <a:rPr lang="nl-NL" dirty="0" smtClean="0"/>
              <a:t>Als je </a:t>
            </a:r>
            <a:r>
              <a:rPr lang="nl-NL" dirty="0"/>
              <a:t>bedrijf failliet gaat, dan </a:t>
            </a:r>
            <a:r>
              <a:rPr lang="nl-NL" dirty="0" smtClean="0"/>
              <a:t>ga je zelf </a:t>
            </a:r>
            <a:r>
              <a:rPr lang="nl-NL" dirty="0"/>
              <a:t>ook failliet. </a:t>
            </a:r>
            <a:endParaRPr lang="nl-NL" dirty="0" smtClean="0"/>
          </a:p>
          <a:p>
            <a:pPr lvl="1"/>
            <a:r>
              <a:rPr lang="nl-NL" dirty="0" smtClean="0"/>
              <a:t>Ben je </a:t>
            </a:r>
            <a:r>
              <a:rPr lang="nl-NL" dirty="0"/>
              <a:t>in gemeenschap van goederen getrouwd? Dan is </a:t>
            </a:r>
            <a:r>
              <a:rPr lang="nl-NL" dirty="0" smtClean="0"/>
              <a:t>je </a:t>
            </a:r>
            <a:r>
              <a:rPr lang="nl-NL" dirty="0"/>
              <a:t>partner ook financieel aansprakelijk voor de schulden. Met huwelijkse voorwaarden </a:t>
            </a:r>
            <a:r>
              <a:rPr lang="nl-NL" dirty="0" smtClean="0"/>
              <a:t>kan dit worden </a:t>
            </a:r>
            <a:r>
              <a:rPr lang="nl-NL" dirty="0"/>
              <a:t>voorkomen. </a:t>
            </a:r>
          </a:p>
        </p:txBody>
      </p:sp>
    </p:spTree>
    <p:extLst>
      <p:ext uri="{BB962C8B-B14F-4D97-AF65-F5344CB8AC3E}">
        <p14:creationId xmlns:p14="http://schemas.microsoft.com/office/powerpoint/2010/main" val="2335451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Vof</a:t>
            </a:r>
            <a:endParaRPr lang="nl-NL" dirty="0"/>
          </a:p>
        </p:txBody>
      </p:sp>
      <p:sp>
        <p:nvSpPr>
          <p:cNvPr id="3" name="Tijdelijke aanduiding voor inhoud 2"/>
          <p:cNvSpPr>
            <a:spLocks noGrp="1"/>
          </p:cNvSpPr>
          <p:nvPr>
            <p:ph idx="1"/>
          </p:nvPr>
        </p:nvSpPr>
        <p:spPr/>
        <p:txBody>
          <a:bodyPr/>
          <a:lstStyle/>
          <a:p>
            <a:r>
              <a:rPr lang="nl-NL" dirty="0" smtClean="0"/>
              <a:t>Eenmanszaak van 2 of meer personen.</a:t>
            </a:r>
          </a:p>
          <a:p>
            <a:r>
              <a:rPr lang="nl-NL" dirty="0" smtClean="0"/>
              <a:t>Alle vennoten brengen iets in de vof. Bijvoorbeeld geld, goederen of arbeid. Een minimumkapitaal is niet nodig.</a:t>
            </a:r>
          </a:p>
          <a:p>
            <a:r>
              <a:rPr lang="nl-NL" dirty="0" smtClean="0"/>
              <a:t>Oprichting vof</a:t>
            </a:r>
            <a:r>
              <a:rPr lang="en-US" dirty="0" smtClean="0"/>
              <a:t>: </a:t>
            </a:r>
            <a:r>
              <a:rPr lang="nl-NL" dirty="0"/>
              <a:t>Stel een vennootschapscontract op, met afspraken over bijvoorbeeld de bevoegdheden, inbreng en verdeling van de winst en leg het contract vast bij de notaris. Dit is niet verplicht, maar zo weten alle vennoten precies waar ze aan toe zijn. </a:t>
            </a:r>
          </a:p>
        </p:txBody>
      </p:sp>
    </p:spTree>
    <p:extLst>
      <p:ext uri="{BB962C8B-B14F-4D97-AF65-F5344CB8AC3E}">
        <p14:creationId xmlns:p14="http://schemas.microsoft.com/office/powerpoint/2010/main" val="4081798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sch">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333</TotalTime>
  <Words>1112</Words>
  <Application>Microsoft Office PowerPoint</Application>
  <PresentationFormat>Breedbeeld</PresentationFormat>
  <Paragraphs>145</Paragraphs>
  <Slides>28</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28</vt:i4>
      </vt:variant>
    </vt:vector>
  </HeadingPairs>
  <TitlesOfParts>
    <vt:vector size="32" baseType="lpstr">
      <vt:lpstr>Arial</vt:lpstr>
      <vt:lpstr>Garamond</vt:lpstr>
      <vt:lpstr>Times New Roman</vt:lpstr>
      <vt:lpstr>Organisch</vt:lpstr>
      <vt:lpstr>Belasting &amp; Wetgeving</vt:lpstr>
      <vt:lpstr>Agenda</vt:lpstr>
      <vt:lpstr>Vandaag</vt:lpstr>
      <vt:lpstr>Leerdoelstellingen</vt:lpstr>
      <vt:lpstr>Centraal begrip</vt:lpstr>
      <vt:lpstr>Overzicht</vt:lpstr>
      <vt:lpstr>Eenmanszaak</vt:lpstr>
      <vt:lpstr>Eenmanszaak</vt:lpstr>
      <vt:lpstr>Vof</vt:lpstr>
      <vt:lpstr>Vof</vt:lpstr>
      <vt:lpstr>Man-vrouwfirma</vt:lpstr>
      <vt:lpstr>Maatschap</vt:lpstr>
      <vt:lpstr>Maatschapscontract</vt:lpstr>
      <vt:lpstr>Maatschap</vt:lpstr>
      <vt:lpstr>Maatschap</vt:lpstr>
      <vt:lpstr>Stille maatschap/openbare maatschap</vt:lpstr>
      <vt:lpstr>Commanditaire Vennootschap</vt:lpstr>
      <vt:lpstr>Cv</vt:lpstr>
      <vt:lpstr>Cv</vt:lpstr>
      <vt:lpstr>Cv</vt:lpstr>
      <vt:lpstr>Besloten vennootschap</vt:lpstr>
      <vt:lpstr>Aandeelhouders</vt:lpstr>
      <vt:lpstr>Oprichting BV</vt:lpstr>
      <vt:lpstr>Aansprakelijkheid BV</vt:lpstr>
      <vt:lpstr>BV</vt:lpstr>
      <vt:lpstr>Samenvatting</vt:lpstr>
      <vt:lpstr>Opdracht: Welke rechtsvorm kies je?</vt:lpstr>
      <vt:lpstr>Huiswerk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Belasting &amp; Wetgeving</dc:title>
  <dc:creator>Manuela &amp; Michelle</dc:creator>
  <cp:lastModifiedBy>Compaq</cp:lastModifiedBy>
  <cp:revision>39</cp:revision>
  <dcterms:created xsi:type="dcterms:W3CDTF">2014-03-04T09:55:44Z</dcterms:created>
  <dcterms:modified xsi:type="dcterms:W3CDTF">2015-01-05T11:35:43Z</dcterms:modified>
</cp:coreProperties>
</file>